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3" r:id="rId2"/>
    <p:sldId id="377" r:id="rId3"/>
    <p:sldId id="426" r:id="rId4"/>
    <p:sldId id="408" r:id="rId5"/>
    <p:sldId id="409" r:id="rId6"/>
    <p:sldId id="427" r:id="rId7"/>
    <p:sldId id="434" r:id="rId8"/>
    <p:sldId id="435" r:id="rId9"/>
    <p:sldId id="437" r:id="rId10"/>
    <p:sldId id="436" r:id="rId11"/>
    <p:sldId id="438" r:id="rId12"/>
    <p:sldId id="439" r:id="rId13"/>
    <p:sldId id="380" r:id="rId14"/>
    <p:sldId id="401" r:id="rId15"/>
    <p:sldId id="430" r:id="rId16"/>
    <p:sldId id="373" r:id="rId17"/>
    <p:sldId id="440" r:id="rId1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9096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307D-C004-49D7-A7A8-488D5AC6BCC0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287B-7148-4D76-9C35-148CF1E1BB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81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3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4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2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254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58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752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8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3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2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7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60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2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3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5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5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1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0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8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2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3952-BB44-4068-B06C-627533034631}" type="datetimeFigureOut">
              <a:rPr lang="zh-CN" altLang="en-US" smtClean="0"/>
              <a:t>2019/12/25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F1B9-D298-464A-9AAD-E7F269347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8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椭圆 13"/>
          <p:cNvSpPr/>
          <p:nvPr>
            <p:custDataLst>
              <p:tags r:id="rId1"/>
            </p:custDataLst>
          </p:nvPr>
        </p:nvSpPr>
        <p:spPr>
          <a:xfrm>
            <a:off x="4006974" y="908720"/>
            <a:ext cx="2664296" cy="2664296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2"/>
            </p:custDataLst>
          </p:nvPr>
        </p:nvSpPr>
        <p:spPr>
          <a:xfrm>
            <a:off x="6383238" y="1268760"/>
            <a:ext cx="2232248" cy="2232248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3"/>
            </p:custDataLst>
          </p:nvPr>
        </p:nvSpPr>
        <p:spPr>
          <a:xfrm>
            <a:off x="4934450" y="332656"/>
            <a:ext cx="2240875" cy="224087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文本框 16"/>
          <p:cNvSpPr txBox="1"/>
          <p:nvPr>
            <p:custDataLst>
              <p:tags r:id="rId4"/>
            </p:custDataLst>
          </p:nvPr>
        </p:nvSpPr>
        <p:spPr>
          <a:xfrm>
            <a:off x="4231307" y="1164559"/>
            <a:ext cx="35285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深圳</a:t>
            </a:r>
            <a:r>
              <a:rPr lang="en-US" altLang="zh-CN" sz="3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xx</a:t>
            </a:r>
            <a:r>
              <a:rPr lang="zh-CN" altLang="en-US" sz="32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学院</a:t>
            </a:r>
            <a:endParaRPr lang="zh-CN" altLang="en-US" sz="72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PA_组合 17"/>
          <p:cNvGrpSpPr/>
          <p:nvPr>
            <p:custDataLst>
              <p:tags r:id="rId5"/>
            </p:custDataLst>
          </p:nvPr>
        </p:nvGrpSpPr>
        <p:grpSpPr>
          <a:xfrm>
            <a:off x="3617652" y="1668058"/>
            <a:ext cx="794749" cy="794749"/>
            <a:chOff x="6097588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PA_组合 20"/>
          <p:cNvGrpSpPr/>
          <p:nvPr>
            <p:custDataLst>
              <p:tags r:id="rId6"/>
            </p:custDataLst>
          </p:nvPr>
        </p:nvGrpSpPr>
        <p:grpSpPr>
          <a:xfrm>
            <a:off x="5127143" y="2924662"/>
            <a:ext cx="1041747" cy="1041747"/>
            <a:chOff x="6821550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7"/>
            </p:custDataLst>
          </p:nvPr>
        </p:nvGrpSpPr>
        <p:grpSpPr>
          <a:xfrm>
            <a:off x="7766307" y="2596358"/>
            <a:ext cx="849179" cy="849179"/>
            <a:chOff x="7537747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椭圆 2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PA_组合 26"/>
          <p:cNvGrpSpPr/>
          <p:nvPr>
            <p:custDataLst>
              <p:tags r:id="rId8"/>
            </p:custDataLst>
          </p:nvPr>
        </p:nvGrpSpPr>
        <p:grpSpPr>
          <a:xfrm>
            <a:off x="7940932" y="1234334"/>
            <a:ext cx="604048" cy="604048"/>
            <a:chOff x="8977907" y="1828640"/>
            <a:chExt cx="576064" cy="576064"/>
          </a:xfrm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椭圆 2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>
              <a:spLocks/>
            </p:cNvSpPr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0" name="PA_椭圆 29"/>
          <p:cNvSpPr/>
          <p:nvPr>
            <p:custDataLst>
              <p:tags r:id="rId9"/>
            </p:custDataLst>
          </p:nvPr>
        </p:nvSpPr>
        <p:spPr>
          <a:xfrm>
            <a:off x="7120085" y="485057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椭圆 30"/>
          <p:cNvSpPr/>
          <p:nvPr>
            <p:custDataLst>
              <p:tags r:id="rId10"/>
            </p:custDataLst>
          </p:nvPr>
        </p:nvSpPr>
        <p:spPr>
          <a:xfrm>
            <a:off x="7272485" y="1997224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椭圆 31"/>
          <p:cNvSpPr/>
          <p:nvPr>
            <p:custDataLst>
              <p:tags r:id="rId11"/>
            </p:custDataLst>
          </p:nvPr>
        </p:nvSpPr>
        <p:spPr>
          <a:xfrm>
            <a:off x="4587564" y="2057612"/>
            <a:ext cx="207640" cy="20764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PA_矩形 32"/>
          <p:cNvSpPr/>
          <p:nvPr>
            <p:custDataLst>
              <p:tags r:id="rId12"/>
            </p:custDataLst>
          </p:nvPr>
        </p:nvSpPr>
        <p:spPr>
          <a:xfrm>
            <a:off x="-4838" y="4293096"/>
            <a:ext cx="12224770" cy="16561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/>
          <p:cNvSpPr txBox="1"/>
          <p:nvPr>
            <p:custDataLst>
              <p:tags r:id="rId13"/>
            </p:custDataLst>
          </p:nvPr>
        </p:nvSpPr>
        <p:spPr>
          <a:xfrm>
            <a:off x="1486694" y="4365104"/>
            <a:ext cx="92170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宋体" panose="02010600030101010101" pitchFamily="2" charset="-122"/>
              </a:rPr>
              <a:t>基础</a:t>
            </a:r>
            <a:r>
              <a:rPr lang="zh-CN" altLang="en-US" sz="4400" dirty="0">
                <a:latin typeface="宋体" panose="02010600030101010101" pitchFamily="2" charset="-122"/>
              </a:rPr>
              <a:t>应用支撑</a:t>
            </a:r>
            <a:r>
              <a:rPr lang="zh-CN" altLang="en-US" sz="4400" dirty="0" smtClean="0">
                <a:latin typeface="宋体" panose="02010600030101010101" pitchFamily="2" charset="-122"/>
              </a:rPr>
              <a:t>平台</a:t>
            </a:r>
            <a:r>
              <a:rPr lang="en-US" altLang="zh-CN" sz="4400" dirty="0" smtClean="0">
                <a:latin typeface="宋体" panose="02010600030101010101" pitchFamily="2" charset="-122"/>
              </a:rPr>
              <a:t/>
            </a:r>
            <a:br>
              <a:rPr lang="en-US" altLang="zh-CN" sz="4400" dirty="0" smtClean="0">
                <a:latin typeface="宋体" panose="02010600030101010101" pitchFamily="2" charset="-122"/>
              </a:rPr>
            </a:b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_矩形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89672" y="6028142"/>
            <a:ext cx="3011067" cy="5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：深圳市牛娃教育科技有限公司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日期：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2019.12.25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PA_矩形 37"/>
          <p:cNvSpPr/>
          <p:nvPr>
            <p:custDataLst>
              <p:tags r:id="rId15"/>
            </p:custDataLst>
          </p:nvPr>
        </p:nvSpPr>
        <p:spPr>
          <a:xfrm>
            <a:off x="11927854" y="5949280"/>
            <a:ext cx="262558" cy="90693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55600" dist="101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文本框 16"/>
          <p:cNvSpPr txBox="1"/>
          <p:nvPr>
            <p:custDataLst>
              <p:tags r:id="rId16"/>
            </p:custDataLst>
          </p:nvPr>
        </p:nvSpPr>
        <p:spPr>
          <a:xfrm>
            <a:off x="98486" y="161891"/>
            <a:ext cx="283074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建设智慧校园</a:t>
            </a:r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培养时代</a:t>
            </a:r>
            <a:r>
              <a:rPr lang="zh-CN" altLang="en-US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牛娃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1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数据交换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 数据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集成工具将分散在各个业务系统中的主数据抽取出来，进入到校级主数据库，形成整个学校内唯一的、标准的和权威的主数据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集</a:t>
              </a:r>
              <a:endPara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提供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数据交换中间件、数据服务总线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5122" name="图片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" y="1268760"/>
            <a:ext cx="6332609" cy="311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3" descr="RTX截图未命名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3" y="3795391"/>
            <a:ext cx="52673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1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待办中心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将所有应用系统待办集合一处，方便集中处理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30" y="1365108"/>
            <a:ext cx="8258871" cy="45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消息中心提醒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将所有应用系统消息提醒集合一处，通过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PC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应用客户端、微信端推送给用户</a:t>
              </a:r>
              <a:endPara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6146" name="图片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3" y="1303571"/>
            <a:ext cx="25812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0" y="2447163"/>
            <a:ext cx="4648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8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87" y="1484787"/>
            <a:ext cx="3672408" cy="36724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>
            <a:spLocks/>
          </p:cNvSpPr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792881" y="2660561"/>
            <a:ext cx="270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第四部分  </a:t>
            </a:r>
            <a:endParaRPr lang="en-US" altLang="zh-CN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公司介绍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3691818"/>
            <a:ext cx="12195175" cy="972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9"/>
          <p:cNvSpPr txBox="1"/>
          <p:nvPr/>
        </p:nvSpPr>
        <p:spPr>
          <a:xfrm>
            <a:off x="6610349" y="0"/>
            <a:ext cx="5584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深圳市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牛娃教育科技有限公司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简称：牛娃教育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意在应用信息化手段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助推学校将学生培养为新时代的牛娃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牛娃教育定位为国内大学、职校、中小学信息化应用专业服务商。成立于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月，创始股东来自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名校、教育行业信息化专家及教育相关行业上市公司高管，创业管理团队主要成员拥有超过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年的教育信息化行业从业经验，创业技术团队主要来自于湖湘知名高校。专注于为大学、职校、中小学提供智慧校园解决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1"/>
            <a:ext cx="6610350" cy="3762375"/>
          </a:xfrm>
          <a:prstGeom prst="rect">
            <a:avLst/>
          </a:prstGeom>
        </p:spPr>
      </p:pic>
      <p:pic>
        <p:nvPicPr>
          <p:cNvPr id="33" name="Picture 14" descr="http://www.groupoa.com/uploadfile/2019/0910/201909100321523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806"/>
            <a:ext cx="2600552" cy="2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groupoa.com/uploadfile/2019/0910/201909100321079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57" y="3900165"/>
            <a:ext cx="2543789" cy="27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http://www.groupoa.com/uploadfile/2019/0410/201904100101376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3928440"/>
            <a:ext cx="2521954" cy="2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://www.groupoa.com/uploadfile/2019/0410/2019041001015494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77" y="3971546"/>
            <a:ext cx="2521954" cy="2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http://www.groupoa.com/uploadfile/2019/0410/2019041001021167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83" y="3971546"/>
            <a:ext cx="2521954" cy="2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groupoa.com/uploadfile/2019/1031/2019103109524048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9" y="4041287"/>
            <a:ext cx="2521954" cy="2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groupoa.com/uploadfile/2019/0410/2019041001005262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04" y="4101728"/>
            <a:ext cx="2521954" cy="26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www.groupoa.com/uploadfile/2019/1112/2019111209322744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06" y="4041287"/>
            <a:ext cx="2521954" cy="26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87" y="1484787"/>
            <a:ext cx="3672408" cy="36724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>
            <a:spLocks/>
          </p:cNvSpPr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792881" y="2660561"/>
            <a:ext cx="270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第五部分  </a:t>
            </a:r>
            <a:endParaRPr lang="en-US" altLang="zh-CN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在线演示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1584437" y="3083429"/>
            <a:ext cx="285011" cy="343876"/>
          </a:xfrm>
          <a:custGeom>
            <a:avLst/>
            <a:gdLst>
              <a:gd name="T0" fmla="*/ 870 w 1809"/>
              <a:gd name="T1" fmla="*/ 879 h 2152"/>
              <a:gd name="T2" fmla="*/ 870 w 1809"/>
              <a:gd name="T3" fmla="*/ 2152 h 2152"/>
              <a:gd name="T4" fmla="*/ 1809 w 1809"/>
              <a:gd name="T5" fmla="*/ 1820 h 2152"/>
              <a:gd name="T6" fmla="*/ 1809 w 1809"/>
              <a:gd name="T7" fmla="*/ 547 h 2152"/>
              <a:gd name="T8" fmla="*/ 870 w 1809"/>
              <a:gd name="T9" fmla="*/ 879 h 2152"/>
              <a:gd name="T10" fmla="*/ 785 w 1809"/>
              <a:gd name="T11" fmla="*/ 961 h 2152"/>
              <a:gd name="T12" fmla="*/ 785 w 1809"/>
              <a:gd name="T13" fmla="*/ 1138 h 2152"/>
              <a:gd name="T14" fmla="*/ 613 w 1809"/>
              <a:gd name="T15" fmla="*/ 1053 h 2152"/>
              <a:gd name="T16" fmla="*/ 613 w 1809"/>
              <a:gd name="T17" fmla="*/ 864 h 2152"/>
              <a:gd name="T18" fmla="*/ 785 w 1809"/>
              <a:gd name="T19" fmla="*/ 961 h 2152"/>
              <a:gd name="T20" fmla="*/ 1555 w 1809"/>
              <a:gd name="T21" fmla="*/ 410 h 2152"/>
              <a:gd name="T22" fmla="*/ 1507 w 1809"/>
              <a:gd name="T23" fmla="*/ 386 h 2152"/>
              <a:gd name="T24" fmla="*/ 602 w 1809"/>
              <a:gd name="T25" fmla="*/ 700 h 2152"/>
              <a:gd name="T26" fmla="*/ 576 w 1809"/>
              <a:gd name="T27" fmla="*/ 724 h 2152"/>
              <a:gd name="T28" fmla="*/ 576 w 1809"/>
              <a:gd name="T29" fmla="*/ 2017 h 2152"/>
              <a:gd name="T30" fmla="*/ 822 w 1809"/>
              <a:gd name="T31" fmla="*/ 2149 h 2152"/>
              <a:gd name="T32" fmla="*/ 822 w 1809"/>
              <a:gd name="T33" fmla="*/ 879 h 2152"/>
              <a:gd name="T34" fmla="*/ 622 w 1809"/>
              <a:gd name="T35" fmla="*/ 772 h 2152"/>
              <a:gd name="T36" fmla="*/ 625 w 1809"/>
              <a:gd name="T37" fmla="*/ 772 h 2152"/>
              <a:gd name="T38" fmla="*/ 1531 w 1809"/>
              <a:gd name="T39" fmla="*/ 457 h 2152"/>
              <a:gd name="T40" fmla="*/ 1555 w 1809"/>
              <a:gd name="T41" fmla="*/ 410 h 2152"/>
              <a:gd name="T42" fmla="*/ 209 w 1809"/>
              <a:gd name="T43" fmla="*/ 581 h 2152"/>
              <a:gd name="T44" fmla="*/ 209 w 1809"/>
              <a:gd name="T45" fmla="*/ 758 h 2152"/>
              <a:gd name="T46" fmla="*/ 37 w 1809"/>
              <a:gd name="T47" fmla="*/ 673 h 2152"/>
              <a:gd name="T48" fmla="*/ 37 w 1809"/>
              <a:gd name="T49" fmla="*/ 484 h 2152"/>
              <a:gd name="T50" fmla="*/ 209 w 1809"/>
              <a:gd name="T51" fmla="*/ 581 h 2152"/>
              <a:gd name="T52" fmla="*/ 978 w 1809"/>
              <a:gd name="T53" fmla="*/ 30 h 2152"/>
              <a:gd name="T54" fmla="*/ 931 w 1809"/>
              <a:gd name="T55" fmla="*/ 6 h 2152"/>
              <a:gd name="T56" fmla="*/ 25 w 1809"/>
              <a:gd name="T57" fmla="*/ 321 h 2152"/>
              <a:gd name="T58" fmla="*/ 0 w 1809"/>
              <a:gd name="T59" fmla="*/ 344 h 2152"/>
              <a:gd name="T60" fmla="*/ 0 w 1809"/>
              <a:gd name="T61" fmla="*/ 1638 h 2152"/>
              <a:gd name="T62" fmla="*/ 246 w 1809"/>
              <a:gd name="T63" fmla="*/ 1770 h 2152"/>
              <a:gd name="T64" fmla="*/ 246 w 1809"/>
              <a:gd name="T65" fmla="*/ 500 h 2152"/>
              <a:gd name="T66" fmla="*/ 46 w 1809"/>
              <a:gd name="T67" fmla="*/ 393 h 2152"/>
              <a:gd name="T68" fmla="*/ 49 w 1809"/>
              <a:gd name="T69" fmla="*/ 392 h 2152"/>
              <a:gd name="T70" fmla="*/ 954 w 1809"/>
              <a:gd name="T71" fmla="*/ 77 h 2152"/>
              <a:gd name="T72" fmla="*/ 978 w 1809"/>
              <a:gd name="T73" fmla="*/ 30 h 2152"/>
              <a:gd name="T74" fmla="*/ 497 w 1809"/>
              <a:gd name="T75" fmla="*/ 781 h 2152"/>
              <a:gd name="T76" fmla="*/ 497 w 1809"/>
              <a:gd name="T77" fmla="*/ 958 h 2152"/>
              <a:gd name="T78" fmla="*/ 325 w 1809"/>
              <a:gd name="T79" fmla="*/ 873 h 2152"/>
              <a:gd name="T80" fmla="*/ 325 w 1809"/>
              <a:gd name="T81" fmla="*/ 684 h 2152"/>
              <a:gd name="T82" fmla="*/ 497 w 1809"/>
              <a:gd name="T83" fmla="*/ 781 h 2152"/>
              <a:gd name="T84" fmla="*/ 1266 w 1809"/>
              <a:gd name="T85" fmla="*/ 230 h 2152"/>
              <a:gd name="T86" fmla="*/ 1219 w 1809"/>
              <a:gd name="T87" fmla="*/ 206 h 2152"/>
              <a:gd name="T88" fmla="*/ 313 w 1809"/>
              <a:gd name="T89" fmla="*/ 520 h 2152"/>
              <a:gd name="T90" fmla="*/ 288 w 1809"/>
              <a:gd name="T91" fmla="*/ 544 h 2152"/>
              <a:gd name="T92" fmla="*/ 288 w 1809"/>
              <a:gd name="T93" fmla="*/ 1837 h 2152"/>
              <a:gd name="T94" fmla="*/ 534 w 1809"/>
              <a:gd name="T95" fmla="*/ 1969 h 2152"/>
              <a:gd name="T96" fmla="*/ 534 w 1809"/>
              <a:gd name="T97" fmla="*/ 699 h 2152"/>
              <a:gd name="T98" fmla="*/ 334 w 1809"/>
              <a:gd name="T99" fmla="*/ 592 h 2152"/>
              <a:gd name="T100" fmla="*/ 337 w 1809"/>
              <a:gd name="T101" fmla="*/ 592 h 2152"/>
              <a:gd name="T102" fmla="*/ 1243 w 1809"/>
              <a:gd name="T103" fmla="*/ 277 h 2152"/>
              <a:gd name="T104" fmla="*/ 1266 w 1809"/>
              <a:gd name="T105" fmla="*/ 23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9" h="2152">
                <a:moveTo>
                  <a:pt x="870" y="879"/>
                </a:moveTo>
                <a:lnTo>
                  <a:pt x="870" y="2152"/>
                </a:lnTo>
                <a:lnTo>
                  <a:pt x="1809" y="1820"/>
                </a:lnTo>
                <a:lnTo>
                  <a:pt x="1809" y="547"/>
                </a:lnTo>
                <a:lnTo>
                  <a:pt x="870" y="879"/>
                </a:lnTo>
                <a:close/>
                <a:moveTo>
                  <a:pt x="785" y="961"/>
                </a:moveTo>
                <a:lnTo>
                  <a:pt x="785" y="1138"/>
                </a:lnTo>
                <a:cubicBezTo>
                  <a:pt x="699" y="1121"/>
                  <a:pt x="613" y="1053"/>
                  <a:pt x="613" y="1053"/>
                </a:cubicBezTo>
                <a:lnTo>
                  <a:pt x="613" y="864"/>
                </a:lnTo>
                <a:cubicBezTo>
                  <a:pt x="719" y="950"/>
                  <a:pt x="785" y="961"/>
                  <a:pt x="785" y="961"/>
                </a:cubicBezTo>
                <a:close/>
                <a:moveTo>
                  <a:pt x="1555" y="410"/>
                </a:moveTo>
                <a:cubicBezTo>
                  <a:pt x="1548" y="390"/>
                  <a:pt x="1527" y="379"/>
                  <a:pt x="1507" y="386"/>
                </a:cubicBezTo>
                <a:lnTo>
                  <a:pt x="602" y="700"/>
                </a:lnTo>
                <a:cubicBezTo>
                  <a:pt x="590" y="704"/>
                  <a:pt x="580" y="713"/>
                  <a:pt x="576" y="724"/>
                </a:cubicBezTo>
                <a:lnTo>
                  <a:pt x="576" y="2017"/>
                </a:lnTo>
                <a:cubicBezTo>
                  <a:pt x="608" y="2080"/>
                  <a:pt x="741" y="2149"/>
                  <a:pt x="822" y="2149"/>
                </a:cubicBezTo>
                <a:lnTo>
                  <a:pt x="822" y="879"/>
                </a:lnTo>
                <a:cubicBezTo>
                  <a:pt x="779" y="873"/>
                  <a:pt x="682" y="822"/>
                  <a:pt x="622" y="772"/>
                </a:cubicBezTo>
                <a:cubicBezTo>
                  <a:pt x="623" y="772"/>
                  <a:pt x="624" y="772"/>
                  <a:pt x="625" y="772"/>
                </a:cubicBezTo>
                <a:lnTo>
                  <a:pt x="1531" y="457"/>
                </a:lnTo>
                <a:cubicBezTo>
                  <a:pt x="1550" y="450"/>
                  <a:pt x="1561" y="429"/>
                  <a:pt x="1555" y="410"/>
                </a:cubicBezTo>
                <a:close/>
                <a:moveTo>
                  <a:pt x="209" y="581"/>
                </a:moveTo>
                <a:lnTo>
                  <a:pt x="209" y="758"/>
                </a:lnTo>
                <a:cubicBezTo>
                  <a:pt x="123" y="742"/>
                  <a:pt x="37" y="673"/>
                  <a:pt x="37" y="673"/>
                </a:cubicBezTo>
                <a:lnTo>
                  <a:pt x="37" y="484"/>
                </a:lnTo>
                <a:cubicBezTo>
                  <a:pt x="143" y="570"/>
                  <a:pt x="209" y="581"/>
                  <a:pt x="209" y="581"/>
                </a:cubicBezTo>
                <a:close/>
                <a:moveTo>
                  <a:pt x="978" y="30"/>
                </a:moveTo>
                <a:cubicBezTo>
                  <a:pt x="972" y="11"/>
                  <a:pt x="951" y="0"/>
                  <a:pt x="931" y="6"/>
                </a:cubicBezTo>
                <a:lnTo>
                  <a:pt x="25" y="321"/>
                </a:lnTo>
                <a:cubicBezTo>
                  <a:pt x="14" y="325"/>
                  <a:pt x="3" y="334"/>
                  <a:pt x="0" y="344"/>
                </a:cubicBezTo>
                <a:lnTo>
                  <a:pt x="0" y="1638"/>
                </a:lnTo>
                <a:cubicBezTo>
                  <a:pt x="32" y="1700"/>
                  <a:pt x="165" y="1770"/>
                  <a:pt x="246" y="1770"/>
                </a:cubicBezTo>
                <a:lnTo>
                  <a:pt x="246" y="500"/>
                </a:lnTo>
                <a:cubicBezTo>
                  <a:pt x="203" y="493"/>
                  <a:pt x="106" y="443"/>
                  <a:pt x="46" y="393"/>
                </a:cubicBezTo>
                <a:cubicBezTo>
                  <a:pt x="47" y="393"/>
                  <a:pt x="48" y="392"/>
                  <a:pt x="49" y="392"/>
                </a:cubicBezTo>
                <a:lnTo>
                  <a:pt x="954" y="77"/>
                </a:lnTo>
                <a:cubicBezTo>
                  <a:pt x="974" y="71"/>
                  <a:pt x="985" y="50"/>
                  <a:pt x="978" y="30"/>
                </a:cubicBezTo>
                <a:close/>
                <a:moveTo>
                  <a:pt x="497" y="781"/>
                </a:moveTo>
                <a:lnTo>
                  <a:pt x="497" y="958"/>
                </a:lnTo>
                <a:cubicBezTo>
                  <a:pt x="411" y="941"/>
                  <a:pt x="325" y="873"/>
                  <a:pt x="325" y="873"/>
                </a:cubicBezTo>
                <a:lnTo>
                  <a:pt x="325" y="684"/>
                </a:lnTo>
                <a:cubicBezTo>
                  <a:pt x="431" y="770"/>
                  <a:pt x="497" y="781"/>
                  <a:pt x="497" y="781"/>
                </a:cubicBezTo>
                <a:close/>
                <a:moveTo>
                  <a:pt x="1266" y="230"/>
                </a:moveTo>
                <a:cubicBezTo>
                  <a:pt x="1260" y="210"/>
                  <a:pt x="1239" y="199"/>
                  <a:pt x="1219" y="206"/>
                </a:cubicBezTo>
                <a:lnTo>
                  <a:pt x="313" y="520"/>
                </a:lnTo>
                <a:cubicBezTo>
                  <a:pt x="302" y="524"/>
                  <a:pt x="291" y="533"/>
                  <a:pt x="288" y="544"/>
                </a:cubicBezTo>
                <a:lnTo>
                  <a:pt x="288" y="1837"/>
                </a:lnTo>
                <a:cubicBezTo>
                  <a:pt x="320" y="1900"/>
                  <a:pt x="453" y="1969"/>
                  <a:pt x="534" y="1969"/>
                </a:cubicBezTo>
                <a:lnTo>
                  <a:pt x="534" y="699"/>
                </a:lnTo>
                <a:cubicBezTo>
                  <a:pt x="491" y="693"/>
                  <a:pt x="394" y="642"/>
                  <a:pt x="334" y="592"/>
                </a:cubicBezTo>
                <a:cubicBezTo>
                  <a:pt x="335" y="592"/>
                  <a:pt x="336" y="592"/>
                  <a:pt x="337" y="592"/>
                </a:cubicBezTo>
                <a:lnTo>
                  <a:pt x="1243" y="277"/>
                </a:lnTo>
                <a:cubicBezTo>
                  <a:pt x="1262" y="270"/>
                  <a:pt x="1273" y="249"/>
                  <a:pt x="1266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框 163"/>
          <p:cNvSpPr txBox="1"/>
          <p:nvPr/>
        </p:nvSpPr>
        <p:spPr>
          <a:xfrm>
            <a:off x="1993131" y="307070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服务号后台：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1618575" y="2276872"/>
            <a:ext cx="265502" cy="384698"/>
            <a:chOff x="4638" y="-33"/>
            <a:chExt cx="667" cy="1069"/>
          </a:xfrm>
          <a:solidFill>
            <a:srgbClr val="0070C0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163"/>
          <p:cNvSpPr txBox="1"/>
          <p:nvPr/>
        </p:nvSpPr>
        <p:spPr>
          <a:xfrm>
            <a:off x="1993131" y="23049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服务号：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163"/>
          <p:cNvSpPr txBox="1"/>
          <p:nvPr/>
        </p:nvSpPr>
        <p:spPr>
          <a:xfrm>
            <a:off x="3577307" y="309690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http://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wechat.groupoa.net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            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用户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:admin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163"/>
          <p:cNvSpPr txBox="1"/>
          <p:nvPr/>
        </p:nvSpPr>
        <p:spPr>
          <a:xfrm>
            <a:off x="3258127" y="231538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搜索“牛娃智慧校园软件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" name="图片 33"/>
          <p:cNvPicPr/>
          <p:nvPr/>
        </p:nvPicPr>
        <p:blipFill>
          <a:blip r:embed="rId4"/>
          <a:stretch>
            <a:fillRect/>
          </a:stretch>
        </p:blipFill>
        <p:spPr>
          <a:xfrm>
            <a:off x="6479476" y="332656"/>
            <a:ext cx="1913890" cy="237109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0" y="4437112"/>
            <a:ext cx="12195175" cy="972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1561083" y="3875517"/>
            <a:ext cx="285011" cy="343877"/>
          </a:xfrm>
          <a:custGeom>
            <a:avLst/>
            <a:gdLst>
              <a:gd name="T0" fmla="*/ 870 w 1809"/>
              <a:gd name="T1" fmla="*/ 879 h 2152"/>
              <a:gd name="T2" fmla="*/ 870 w 1809"/>
              <a:gd name="T3" fmla="*/ 2152 h 2152"/>
              <a:gd name="T4" fmla="*/ 1809 w 1809"/>
              <a:gd name="T5" fmla="*/ 1820 h 2152"/>
              <a:gd name="T6" fmla="*/ 1809 w 1809"/>
              <a:gd name="T7" fmla="*/ 547 h 2152"/>
              <a:gd name="T8" fmla="*/ 870 w 1809"/>
              <a:gd name="T9" fmla="*/ 879 h 2152"/>
              <a:gd name="T10" fmla="*/ 785 w 1809"/>
              <a:gd name="T11" fmla="*/ 961 h 2152"/>
              <a:gd name="T12" fmla="*/ 785 w 1809"/>
              <a:gd name="T13" fmla="*/ 1138 h 2152"/>
              <a:gd name="T14" fmla="*/ 613 w 1809"/>
              <a:gd name="T15" fmla="*/ 1053 h 2152"/>
              <a:gd name="T16" fmla="*/ 613 w 1809"/>
              <a:gd name="T17" fmla="*/ 864 h 2152"/>
              <a:gd name="T18" fmla="*/ 785 w 1809"/>
              <a:gd name="T19" fmla="*/ 961 h 2152"/>
              <a:gd name="T20" fmla="*/ 1555 w 1809"/>
              <a:gd name="T21" fmla="*/ 410 h 2152"/>
              <a:gd name="T22" fmla="*/ 1507 w 1809"/>
              <a:gd name="T23" fmla="*/ 386 h 2152"/>
              <a:gd name="T24" fmla="*/ 602 w 1809"/>
              <a:gd name="T25" fmla="*/ 700 h 2152"/>
              <a:gd name="T26" fmla="*/ 576 w 1809"/>
              <a:gd name="T27" fmla="*/ 724 h 2152"/>
              <a:gd name="T28" fmla="*/ 576 w 1809"/>
              <a:gd name="T29" fmla="*/ 2017 h 2152"/>
              <a:gd name="T30" fmla="*/ 822 w 1809"/>
              <a:gd name="T31" fmla="*/ 2149 h 2152"/>
              <a:gd name="T32" fmla="*/ 822 w 1809"/>
              <a:gd name="T33" fmla="*/ 879 h 2152"/>
              <a:gd name="T34" fmla="*/ 622 w 1809"/>
              <a:gd name="T35" fmla="*/ 772 h 2152"/>
              <a:gd name="T36" fmla="*/ 625 w 1809"/>
              <a:gd name="T37" fmla="*/ 772 h 2152"/>
              <a:gd name="T38" fmla="*/ 1531 w 1809"/>
              <a:gd name="T39" fmla="*/ 457 h 2152"/>
              <a:gd name="T40" fmla="*/ 1555 w 1809"/>
              <a:gd name="T41" fmla="*/ 410 h 2152"/>
              <a:gd name="T42" fmla="*/ 209 w 1809"/>
              <a:gd name="T43" fmla="*/ 581 h 2152"/>
              <a:gd name="T44" fmla="*/ 209 w 1809"/>
              <a:gd name="T45" fmla="*/ 758 h 2152"/>
              <a:gd name="T46" fmla="*/ 37 w 1809"/>
              <a:gd name="T47" fmla="*/ 673 h 2152"/>
              <a:gd name="T48" fmla="*/ 37 w 1809"/>
              <a:gd name="T49" fmla="*/ 484 h 2152"/>
              <a:gd name="T50" fmla="*/ 209 w 1809"/>
              <a:gd name="T51" fmla="*/ 581 h 2152"/>
              <a:gd name="T52" fmla="*/ 978 w 1809"/>
              <a:gd name="T53" fmla="*/ 30 h 2152"/>
              <a:gd name="T54" fmla="*/ 931 w 1809"/>
              <a:gd name="T55" fmla="*/ 6 h 2152"/>
              <a:gd name="T56" fmla="*/ 25 w 1809"/>
              <a:gd name="T57" fmla="*/ 321 h 2152"/>
              <a:gd name="T58" fmla="*/ 0 w 1809"/>
              <a:gd name="T59" fmla="*/ 344 h 2152"/>
              <a:gd name="T60" fmla="*/ 0 w 1809"/>
              <a:gd name="T61" fmla="*/ 1638 h 2152"/>
              <a:gd name="T62" fmla="*/ 246 w 1809"/>
              <a:gd name="T63" fmla="*/ 1770 h 2152"/>
              <a:gd name="T64" fmla="*/ 246 w 1809"/>
              <a:gd name="T65" fmla="*/ 500 h 2152"/>
              <a:gd name="T66" fmla="*/ 46 w 1809"/>
              <a:gd name="T67" fmla="*/ 393 h 2152"/>
              <a:gd name="T68" fmla="*/ 49 w 1809"/>
              <a:gd name="T69" fmla="*/ 392 h 2152"/>
              <a:gd name="T70" fmla="*/ 954 w 1809"/>
              <a:gd name="T71" fmla="*/ 77 h 2152"/>
              <a:gd name="T72" fmla="*/ 978 w 1809"/>
              <a:gd name="T73" fmla="*/ 30 h 2152"/>
              <a:gd name="T74" fmla="*/ 497 w 1809"/>
              <a:gd name="T75" fmla="*/ 781 h 2152"/>
              <a:gd name="T76" fmla="*/ 497 w 1809"/>
              <a:gd name="T77" fmla="*/ 958 h 2152"/>
              <a:gd name="T78" fmla="*/ 325 w 1809"/>
              <a:gd name="T79" fmla="*/ 873 h 2152"/>
              <a:gd name="T80" fmla="*/ 325 w 1809"/>
              <a:gd name="T81" fmla="*/ 684 h 2152"/>
              <a:gd name="T82" fmla="*/ 497 w 1809"/>
              <a:gd name="T83" fmla="*/ 781 h 2152"/>
              <a:gd name="T84" fmla="*/ 1266 w 1809"/>
              <a:gd name="T85" fmla="*/ 230 h 2152"/>
              <a:gd name="T86" fmla="*/ 1219 w 1809"/>
              <a:gd name="T87" fmla="*/ 206 h 2152"/>
              <a:gd name="T88" fmla="*/ 313 w 1809"/>
              <a:gd name="T89" fmla="*/ 520 h 2152"/>
              <a:gd name="T90" fmla="*/ 288 w 1809"/>
              <a:gd name="T91" fmla="*/ 544 h 2152"/>
              <a:gd name="T92" fmla="*/ 288 w 1809"/>
              <a:gd name="T93" fmla="*/ 1837 h 2152"/>
              <a:gd name="T94" fmla="*/ 534 w 1809"/>
              <a:gd name="T95" fmla="*/ 1969 h 2152"/>
              <a:gd name="T96" fmla="*/ 534 w 1809"/>
              <a:gd name="T97" fmla="*/ 699 h 2152"/>
              <a:gd name="T98" fmla="*/ 334 w 1809"/>
              <a:gd name="T99" fmla="*/ 592 h 2152"/>
              <a:gd name="T100" fmla="*/ 337 w 1809"/>
              <a:gd name="T101" fmla="*/ 592 h 2152"/>
              <a:gd name="T102" fmla="*/ 1243 w 1809"/>
              <a:gd name="T103" fmla="*/ 277 h 2152"/>
              <a:gd name="T104" fmla="*/ 1266 w 1809"/>
              <a:gd name="T105" fmla="*/ 23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9" h="2152">
                <a:moveTo>
                  <a:pt x="870" y="879"/>
                </a:moveTo>
                <a:lnTo>
                  <a:pt x="870" y="2152"/>
                </a:lnTo>
                <a:lnTo>
                  <a:pt x="1809" y="1820"/>
                </a:lnTo>
                <a:lnTo>
                  <a:pt x="1809" y="547"/>
                </a:lnTo>
                <a:lnTo>
                  <a:pt x="870" y="879"/>
                </a:lnTo>
                <a:close/>
                <a:moveTo>
                  <a:pt x="785" y="961"/>
                </a:moveTo>
                <a:lnTo>
                  <a:pt x="785" y="1138"/>
                </a:lnTo>
                <a:cubicBezTo>
                  <a:pt x="699" y="1121"/>
                  <a:pt x="613" y="1053"/>
                  <a:pt x="613" y="1053"/>
                </a:cubicBezTo>
                <a:lnTo>
                  <a:pt x="613" y="864"/>
                </a:lnTo>
                <a:cubicBezTo>
                  <a:pt x="719" y="950"/>
                  <a:pt x="785" y="961"/>
                  <a:pt x="785" y="961"/>
                </a:cubicBezTo>
                <a:close/>
                <a:moveTo>
                  <a:pt x="1555" y="410"/>
                </a:moveTo>
                <a:cubicBezTo>
                  <a:pt x="1548" y="390"/>
                  <a:pt x="1527" y="379"/>
                  <a:pt x="1507" y="386"/>
                </a:cubicBezTo>
                <a:lnTo>
                  <a:pt x="602" y="700"/>
                </a:lnTo>
                <a:cubicBezTo>
                  <a:pt x="590" y="704"/>
                  <a:pt x="580" y="713"/>
                  <a:pt x="576" y="724"/>
                </a:cubicBezTo>
                <a:lnTo>
                  <a:pt x="576" y="2017"/>
                </a:lnTo>
                <a:cubicBezTo>
                  <a:pt x="608" y="2080"/>
                  <a:pt x="741" y="2149"/>
                  <a:pt x="822" y="2149"/>
                </a:cubicBezTo>
                <a:lnTo>
                  <a:pt x="822" y="879"/>
                </a:lnTo>
                <a:cubicBezTo>
                  <a:pt x="779" y="873"/>
                  <a:pt x="682" y="822"/>
                  <a:pt x="622" y="772"/>
                </a:cubicBezTo>
                <a:cubicBezTo>
                  <a:pt x="623" y="772"/>
                  <a:pt x="624" y="772"/>
                  <a:pt x="625" y="772"/>
                </a:cubicBezTo>
                <a:lnTo>
                  <a:pt x="1531" y="457"/>
                </a:lnTo>
                <a:cubicBezTo>
                  <a:pt x="1550" y="450"/>
                  <a:pt x="1561" y="429"/>
                  <a:pt x="1555" y="410"/>
                </a:cubicBezTo>
                <a:close/>
                <a:moveTo>
                  <a:pt x="209" y="581"/>
                </a:moveTo>
                <a:lnTo>
                  <a:pt x="209" y="758"/>
                </a:lnTo>
                <a:cubicBezTo>
                  <a:pt x="123" y="742"/>
                  <a:pt x="37" y="673"/>
                  <a:pt x="37" y="673"/>
                </a:cubicBezTo>
                <a:lnTo>
                  <a:pt x="37" y="484"/>
                </a:lnTo>
                <a:cubicBezTo>
                  <a:pt x="143" y="570"/>
                  <a:pt x="209" y="581"/>
                  <a:pt x="209" y="581"/>
                </a:cubicBezTo>
                <a:close/>
                <a:moveTo>
                  <a:pt x="978" y="30"/>
                </a:moveTo>
                <a:cubicBezTo>
                  <a:pt x="972" y="11"/>
                  <a:pt x="951" y="0"/>
                  <a:pt x="931" y="6"/>
                </a:cubicBezTo>
                <a:lnTo>
                  <a:pt x="25" y="321"/>
                </a:lnTo>
                <a:cubicBezTo>
                  <a:pt x="14" y="325"/>
                  <a:pt x="3" y="334"/>
                  <a:pt x="0" y="344"/>
                </a:cubicBezTo>
                <a:lnTo>
                  <a:pt x="0" y="1638"/>
                </a:lnTo>
                <a:cubicBezTo>
                  <a:pt x="32" y="1700"/>
                  <a:pt x="165" y="1770"/>
                  <a:pt x="246" y="1770"/>
                </a:cubicBezTo>
                <a:lnTo>
                  <a:pt x="246" y="500"/>
                </a:lnTo>
                <a:cubicBezTo>
                  <a:pt x="203" y="493"/>
                  <a:pt x="106" y="443"/>
                  <a:pt x="46" y="393"/>
                </a:cubicBezTo>
                <a:cubicBezTo>
                  <a:pt x="47" y="393"/>
                  <a:pt x="48" y="392"/>
                  <a:pt x="49" y="392"/>
                </a:cubicBezTo>
                <a:lnTo>
                  <a:pt x="954" y="77"/>
                </a:lnTo>
                <a:cubicBezTo>
                  <a:pt x="974" y="71"/>
                  <a:pt x="985" y="50"/>
                  <a:pt x="978" y="30"/>
                </a:cubicBezTo>
                <a:close/>
                <a:moveTo>
                  <a:pt x="497" y="781"/>
                </a:moveTo>
                <a:lnTo>
                  <a:pt x="497" y="958"/>
                </a:lnTo>
                <a:cubicBezTo>
                  <a:pt x="411" y="941"/>
                  <a:pt x="325" y="873"/>
                  <a:pt x="325" y="873"/>
                </a:cubicBezTo>
                <a:lnTo>
                  <a:pt x="325" y="684"/>
                </a:lnTo>
                <a:cubicBezTo>
                  <a:pt x="431" y="770"/>
                  <a:pt x="497" y="781"/>
                  <a:pt x="497" y="781"/>
                </a:cubicBezTo>
                <a:close/>
                <a:moveTo>
                  <a:pt x="1266" y="230"/>
                </a:moveTo>
                <a:cubicBezTo>
                  <a:pt x="1260" y="210"/>
                  <a:pt x="1239" y="199"/>
                  <a:pt x="1219" y="206"/>
                </a:cubicBezTo>
                <a:lnTo>
                  <a:pt x="313" y="520"/>
                </a:lnTo>
                <a:cubicBezTo>
                  <a:pt x="302" y="524"/>
                  <a:pt x="291" y="533"/>
                  <a:pt x="288" y="544"/>
                </a:cubicBezTo>
                <a:lnTo>
                  <a:pt x="288" y="1837"/>
                </a:lnTo>
                <a:cubicBezTo>
                  <a:pt x="320" y="1900"/>
                  <a:pt x="453" y="1969"/>
                  <a:pt x="534" y="1969"/>
                </a:cubicBezTo>
                <a:lnTo>
                  <a:pt x="534" y="699"/>
                </a:lnTo>
                <a:cubicBezTo>
                  <a:pt x="491" y="693"/>
                  <a:pt x="394" y="642"/>
                  <a:pt x="334" y="592"/>
                </a:cubicBezTo>
                <a:cubicBezTo>
                  <a:pt x="335" y="592"/>
                  <a:pt x="336" y="592"/>
                  <a:pt x="337" y="592"/>
                </a:cubicBezTo>
                <a:lnTo>
                  <a:pt x="1243" y="277"/>
                </a:lnTo>
                <a:cubicBezTo>
                  <a:pt x="1262" y="270"/>
                  <a:pt x="1273" y="249"/>
                  <a:pt x="1266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163"/>
          <p:cNvSpPr txBox="1"/>
          <p:nvPr/>
        </p:nvSpPr>
        <p:spPr>
          <a:xfrm>
            <a:off x="1969777" y="386278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办事大厅：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163"/>
          <p:cNvSpPr txBox="1"/>
          <p:nvPr/>
        </p:nvSpPr>
        <p:spPr>
          <a:xfrm>
            <a:off x="3623689" y="3888997"/>
            <a:ext cx="564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http://ehall.groupoa.net:8083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       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用户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:admin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4715100" y="680742"/>
            <a:ext cx="2820266" cy="282026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961195" y="944271"/>
            <a:ext cx="2310642" cy="231064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5946267" y="404664"/>
            <a:ext cx="425734" cy="4257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Oval 9"/>
          <p:cNvSpPr>
            <a:spLocks noChangeArrowheads="1"/>
          </p:cNvSpPr>
          <p:nvPr/>
        </p:nvSpPr>
        <p:spPr bwMode="auto">
          <a:xfrm>
            <a:off x="5367671" y="97202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6995580" y="2852515"/>
            <a:ext cx="395770" cy="3957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4799062" y="2689396"/>
            <a:ext cx="458194" cy="45944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054" y="650928"/>
            <a:ext cx="2850082" cy="2850080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7383895" y="2052145"/>
            <a:ext cx="223479" cy="2247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Oval 9"/>
          <p:cNvSpPr>
            <a:spLocks noChangeArrowheads="1"/>
          </p:cNvSpPr>
          <p:nvPr/>
        </p:nvSpPr>
        <p:spPr bwMode="auto">
          <a:xfrm>
            <a:off x="4655046" y="2204546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7178483" y="1055893"/>
            <a:ext cx="212867" cy="2128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5623426" y="3388644"/>
            <a:ext cx="111740" cy="1123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10830" y="3784356"/>
            <a:ext cx="68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009498" y="4746630"/>
            <a:ext cx="6099407" cy="338554"/>
            <a:chOff x="2992618" y="3469364"/>
            <a:chExt cx="6284223" cy="338554"/>
          </a:xfrm>
        </p:grpSpPr>
        <p:sp>
          <p:nvSpPr>
            <p:cNvPr id="67" name="矩形 66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70" name="矩形 69"/>
          <p:cNvSpPr/>
          <p:nvPr/>
        </p:nvSpPr>
        <p:spPr>
          <a:xfrm>
            <a:off x="4824876" y="4674622"/>
            <a:ext cx="2422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3549725" y="5191815"/>
            <a:ext cx="265502" cy="384698"/>
            <a:chOff x="4638" y="-33"/>
            <a:chExt cx="667" cy="1069"/>
          </a:xfrm>
          <a:solidFill>
            <a:srgbClr val="0070C0"/>
          </a:solidFill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74" name="文本框 163"/>
          <p:cNvSpPr txBox="1"/>
          <p:nvPr/>
        </p:nvSpPr>
        <p:spPr>
          <a:xfrm>
            <a:off x="3924281" y="52199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：牛娃教育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Freeform 7"/>
          <p:cNvSpPr>
            <a:spLocks noEditPoints="1"/>
          </p:cNvSpPr>
          <p:nvPr/>
        </p:nvSpPr>
        <p:spPr bwMode="auto">
          <a:xfrm>
            <a:off x="6711521" y="5232636"/>
            <a:ext cx="285011" cy="343876"/>
          </a:xfrm>
          <a:custGeom>
            <a:avLst/>
            <a:gdLst>
              <a:gd name="T0" fmla="*/ 870 w 1809"/>
              <a:gd name="T1" fmla="*/ 879 h 2152"/>
              <a:gd name="T2" fmla="*/ 870 w 1809"/>
              <a:gd name="T3" fmla="*/ 2152 h 2152"/>
              <a:gd name="T4" fmla="*/ 1809 w 1809"/>
              <a:gd name="T5" fmla="*/ 1820 h 2152"/>
              <a:gd name="T6" fmla="*/ 1809 w 1809"/>
              <a:gd name="T7" fmla="*/ 547 h 2152"/>
              <a:gd name="T8" fmla="*/ 870 w 1809"/>
              <a:gd name="T9" fmla="*/ 879 h 2152"/>
              <a:gd name="T10" fmla="*/ 785 w 1809"/>
              <a:gd name="T11" fmla="*/ 961 h 2152"/>
              <a:gd name="T12" fmla="*/ 785 w 1809"/>
              <a:gd name="T13" fmla="*/ 1138 h 2152"/>
              <a:gd name="T14" fmla="*/ 613 w 1809"/>
              <a:gd name="T15" fmla="*/ 1053 h 2152"/>
              <a:gd name="T16" fmla="*/ 613 w 1809"/>
              <a:gd name="T17" fmla="*/ 864 h 2152"/>
              <a:gd name="T18" fmla="*/ 785 w 1809"/>
              <a:gd name="T19" fmla="*/ 961 h 2152"/>
              <a:gd name="T20" fmla="*/ 1555 w 1809"/>
              <a:gd name="T21" fmla="*/ 410 h 2152"/>
              <a:gd name="T22" fmla="*/ 1507 w 1809"/>
              <a:gd name="T23" fmla="*/ 386 h 2152"/>
              <a:gd name="T24" fmla="*/ 602 w 1809"/>
              <a:gd name="T25" fmla="*/ 700 h 2152"/>
              <a:gd name="T26" fmla="*/ 576 w 1809"/>
              <a:gd name="T27" fmla="*/ 724 h 2152"/>
              <a:gd name="T28" fmla="*/ 576 w 1809"/>
              <a:gd name="T29" fmla="*/ 2017 h 2152"/>
              <a:gd name="T30" fmla="*/ 822 w 1809"/>
              <a:gd name="T31" fmla="*/ 2149 h 2152"/>
              <a:gd name="T32" fmla="*/ 822 w 1809"/>
              <a:gd name="T33" fmla="*/ 879 h 2152"/>
              <a:gd name="T34" fmla="*/ 622 w 1809"/>
              <a:gd name="T35" fmla="*/ 772 h 2152"/>
              <a:gd name="T36" fmla="*/ 625 w 1809"/>
              <a:gd name="T37" fmla="*/ 772 h 2152"/>
              <a:gd name="T38" fmla="*/ 1531 w 1809"/>
              <a:gd name="T39" fmla="*/ 457 h 2152"/>
              <a:gd name="T40" fmla="*/ 1555 w 1809"/>
              <a:gd name="T41" fmla="*/ 410 h 2152"/>
              <a:gd name="T42" fmla="*/ 209 w 1809"/>
              <a:gd name="T43" fmla="*/ 581 h 2152"/>
              <a:gd name="T44" fmla="*/ 209 w 1809"/>
              <a:gd name="T45" fmla="*/ 758 h 2152"/>
              <a:gd name="T46" fmla="*/ 37 w 1809"/>
              <a:gd name="T47" fmla="*/ 673 h 2152"/>
              <a:gd name="T48" fmla="*/ 37 w 1809"/>
              <a:gd name="T49" fmla="*/ 484 h 2152"/>
              <a:gd name="T50" fmla="*/ 209 w 1809"/>
              <a:gd name="T51" fmla="*/ 581 h 2152"/>
              <a:gd name="T52" fmla="*/ 978 w 1809"/>
              <a:gd name="T53" fmla="*/ 30 h 2152"/>
              <a:gd name="T54" fmla="*/ 931 w 1809"/>
              <a:gd name="T55" fmla="*/ 6 h 2152"/>
              <a:gd name="T56" fmla="*/ 25 w 1809"/>
              <a:gd name="T57" fmla="*/ 321 h 2152"/>
              <a:gd name="T58" fmla="*/ 0 w 1809"/>
              <a:gd name="T59" fmla="*/ 344 h 2152"/>
              <a:gd name="T60" fmla="*/ 0 w 1809"/>
              <a:gd name="T61" fmla="*/ 1638 h 2152"/>
              <a:gd name="T62" fmla="*/ 246 w 1809"/>
              <a:gd name="T63" fmla="*/ 1770 h 2152"/>
              <a:gd name="T64" fmla="*/ 246 w 1809"/>
              <a:gd name="T65" fmla="*/ 500 h 2152"/>
              <a:gd name="T66" fmla="*/ 46 w 1809"/>
              <a:gd name="T67" fmla="*/ 393 h 2152"/>
              <a:gd name="T68" fmla="*/ 49 w 1809"/>
              <a:gd name="T69" fmla="*/ 392 h 2152"/>
              <a:gd name="T70" fmla="*/ 954 w 1809"/>
              <a:gd name="T71" fmla="*/ 77 h 2152"/>
              <a:gd name="T72" fmla="*/ 978 w 1809"/>
              <a:gd name="T73" fmla="*/ 30 h 2152"/>
              <a:gd name="T74" fmla="*/ 497 w 1809"/>
              <a:gd name="T75" fmla="*/ 781 h 2152"/>
              <a:gd name="T76" fmla="*/ 497 w 1809"/>
              <a:gd name="T77" fmla="*/ 958 h 2152"/>
              <a:gd name="T78" fmla="*/ 325 w 1809"/>
              <a:gd name="T79" fmla="*/ 873 h 2152"/>
              <a:gd name="T80" fmla="*/ 325 w 1809"/>
              <a:gd name="T81" fmla="*/ 684 h 2152"/>
              <a:gd name="T82" fmla="*/ 497 w 1809"/>
              <a:gd name="T83" fmla="*/ 781 h 2152"/>
              <a:gd name="T84" fmla="*/ 1266 w 1809"/>
              <a:gd name="T85" fmla="*/ 230 h 2152"/>
              <a:gd name="T86" fmla="*/ 1219 w 1809"/>
              <a:gd name="T87" fmla="*/ 206 h 2152"/>
              <a:gd name="T88" fmla="*/ 313 w 1809"/>
              <a:gd name="T89" fmla="*/ 520 h 2152"/>
              <a:gd name="T90" fmla="*/ 288 w 1809"/>
              <a:gd name="T91" fmla="*/ 544 h 2152"/>
              <a:gd name="T92" fmla="*/ 288 w 1809"/>
              <a:gd name="T93" fmla="*/ 1837 h 2152"/>
              <a:gd name="T94" fmla="*/ 534 w 1809"/>
              <a:gd name="T95" fmla="*/ 1969 h 2152"/>
              <a:gd name="T96" fmla="*/ 534 w 1809"/>
              <a:gd name="T97" fmla="*/ 699 h 2152"/>
              <a:gd name="T98" fmla="*/ 334 w 1809"/>
              <a:gd name="T99" fmla="*/ 592 h 2152"/>
              <a:gd name="T100" fmla="*/ 337 w 1809"/>
              <a:gd name="T101" fmla="*/ 592 h 2152"/>
              <a:gd name="T102" fmla="*/ 1243 w 1809"/>
              <a:gd name="T103" fmla="*/ 277 h 2152"/>
              <a:gd name="T104" fmla="*/ 1266 w 1809"/>
              <a:gd name="T105" fmla="*/ 23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9" h="2152">
                <a:moveTo>
                  <a:pt x="870" y="879"/>
                </a:moveTo>
                <a:lnTo>
                  <a:pt x="870" y="2152"/>
                </a:lnTo>
                <a:lnTo>
                  <a:pt x="1809" y="1820"/>
                </a:lnTo>
                <a:lnTo>
                  <a:pt x="1809" y="547"/>
                </a:lnTo>
                <a:lnTo>
                  <a:pt x="870" y="879"/>
                </a:lnTo>
                <a:close/>
                <a:moveTo>
                  <a:pt x="785" y="961"/>
                </a:moveTo>
                <a:lnTo>
                  <a:pt x="785" y="1138"/>
                </a:lnTo>
                <a:cubicBezTo>
                  <a:pt x="699" y="1121"/>
                  <a:pt x="613" y="1053"/>
                  <a:pt x="613" y="1053"/>
                </a:cubicBezTo>
                <a:lnTo>
                  <a:pt x="613" y="864"/>
                </a:lnTo>
                <a:cubicBezTo>
                  <a:pt x="719" y="950"/>
                  <a:pt x="785" y="961"/>
                  <a:pt x="785" y="961"/>
                </a:cubicBezTo>
                <a:close/>
                <a:moveTo>
                  <a:pt x="1555" y="410"/>
                </a:moveTo>
                <a:cubicBezTo>
                  <a:pt x="1548" y="390"/>
                  <a:pt x="1527" y="379"/>
                  <a:pt x="1507" y="386"/>
                </a:cubicBezTo>
                <a:lnTo>
                  <a:pt x="602" y="700"/>
                </a:lnTo>
                <a:cubicBezTo>
                  <a:pt x="590" y="704"/>
                  <a:pt x="580" y="713"/>
                  <a:pt x="576" y="724"/>
                </a:cubicBezTo>
                <a:lnTo>
                  <a:pt x="576" y="2017"/>
                </a:lnTo>
                <a:cubicBezTo>
                  <a:pt x="608" y="2080"/>
                  <a:pt x="741" y="2149"/>
                  <a:pt x="822" y="2149"/>
                </a:cubicBezTo>
                <a:lnTo>
                  <a:pt x="822" y="879"/>
                </a:lnTo>
                <a:cubicBezTo>
                  <a:pt x="779" y="873"/>
                  <a:pt x="682" y="822"/>
                  <a:pt x="622" y="772"/>
                </a:cubicBezTo>
                <a:cubicBezTo>
                  <a:pt x="623" y="772"/>
                  <a:pt x="624" y="772"/>
                  <a:pt x="625" y="772"/>
                </a:cubicBezTo>
                <a:lnTo>
                  <a:pt x="1531" y="457"/>
                </a:lnTo>
                <a:cubicBezTo>
                  <a:pt x="1550" y="450"/>
                  <a:pt x="1561" y="429"/>
                  <a:pt x="1555" y="410"/>
                </a:cubicBezTo>
                <a:close/>
                <a:moveTo>
                  <a:pt x="209" y="581"/>
                </a:moveTo>
                <a:lnTo>
                  <a:pt x="209" y="758"/>
                </a:lnTo>
                <a:cubicBezTo>
                  <a:pt x="123" y="742"/>
                  <a:pt x="37" y="673"/>
                  <a:pt x="37" y="673"/>
                </a:cubicBezTo>
                <a:lnTo>
                  <a:pt x="37" y="484"/>
                </a:lnTo>
                <a:cubicBezTo>
                  <a:pt x="143" y="570"/>
                  <a:pt x="209" y="581"/>
                  <a:pt x="209" y="581"/>
                </a:cubicBezTo>
                <a:close/>
                <a:moveTo>
                  <a:pt x="978" y="30"/>
                </a:moveTo>
                <a:cubicBezTo>
                  <a:pt x="972" y="11"/>
                  <a:pt x="951" y="0"/>
                  <a:pt x="931" y="6"/>
                </a:cubicBezTo>
                <a:lnTo>
                  <a:pt x="25" y="321"/>
                </a:lnTo>
                <a:cubicBezTo>
                  <a:pt x="14" y="325"/>
                  <a:pt x="3" y="334"/>
                  <a:pt x="0" y="344"/>
                </a:cubicBezTo>
                <a:lnTo>
                  <a:pt x="0" y="1638"/>
                </a:lnTo>
                <a:cubicBezTo>
                  <a:pt x="32" y="1700"/>
                  <a:pt x="165" y="1770"/>
                  <a:pt x="246" y="1770"/>
                </a:cubicBezTo>
                <a:lnTo>
                  <a:pt x="246" y="500"/>
                </a:lnTo>
                <a:cubicBezTo>
                  <a:pt x="203" y="493"/>
                  <a:pt x="106" y="443"/>
                  <a:pt x="46" y="393"/>
                </a:cubicBezTo>
                <a:cubicBezTo>
                  <a:pt x="47" y="393"/>
                  <a:pt x="48" y="392"/>
                  <a:pt x="49" y="392"/>
                </a:cubicBezTo>
                <a:lnTo>
                  <a:pt x="954" y="77"/>
                </a:lnTo>
                <a:cubicBezTo>
                  <a:pt x="974" y="71"/>
                  <a:pt x="985" y="50"/>
                  <a:pt x="978" y="30"/>
                </a:cubicBezTo>
                <a:close/>
                <a:moveTo>
                  <a:pt x="497" y="781"/>
                </a:moveTo>
                <a:lnTo>
                  <a:pt x="497" y="958"/>
                </a:lnTo>
                <a:cubicBezTo>
                  <a:pt x="411" y="941"/>
                  <a:pt x="325" y="873"/>
                  <a:pt x="325" y="873"/>
                </a:cubicBezTo>
                <a:lnTo>
                  <a:pt x="325" y="684"/>
                </a:lnTo>
                <a:cubicBezTo>
                  <a:pt x="431" y="770"/>
                  <a:pt x="497" y="781"/>
                  <a:pt x="497" y="781"/>
                </a:cubicBezTo>
                <a:close/>
                <a:moveTo>
                  <a:pt x="1266" y="230"/>
                </a:moveTo>
                <a:cubicBezTo>
                  <a:pt x="1260" y="210"/>
                  <a:pt x="1239" y="199"/>
                  <a:pt x="1219" y="206"/>
                </a:cubicBezTo>
                <a:lnTo>
                  <a:pt x="313" y="520"/>
                </a:lnTo>
                <a:cubicBezTo>
                  <a:pt x="302" y="524"/>
                  <a:pt x="291" y="533"/>
                  <a:pt x="288" y="544"/>
                </a:cubicBezTo>
                <a:lnTo>
                  <a:pt x="288" y="1837"/>
                </a:lnTo>
                <a:cubicBezTo>
                  <a:pt x="320" y="1900"/>
                  <a:pt x="453" y="1969"/>
                  <a:pt x="534" y="1969"/>
                </a:cubicBezTo>
                <a:lnTo>
                  <a:pt x="534" y="699"/>
                </a:lnTo>
                <a:cubicBezTo>
                  <a:pt x="491" y="693"/>
                  <a:pt x="394" y="642"/>
                  <a:pt x="334" y="592"/>
                </a:cubicBezTo>
                <a:cubicBezTo>
                  <a:pt x="335" y="592"/>
                  <a:pt x="336" y="592"/>
                  <a:pt x="337" y="592"/>
                </a:cubicBezTo>
                <a:lnTo>
                  <a:pt x="1243" y="277"/>
                </a:lnTo>
                <a:cubicBezTo>
                  <a:pt x="1262" y="270"/>
                  <a:pt x="1273" y="249"/>
                  <a:pt x="1266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6" name="文本框 163"/>
          <p:cNvSpPr txBox="1"/>
          <p:nvPr/>
        </p:nvSpPr>
        <p:spPr>
          <a:xfrm>
            <a:off x="7120215" y="5219908"/>
            <a:ext cx="317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官网：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www.GroupOA.com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339" y="1198293"/>
            <a:ext cx="1266842" cy="1707703"/>
          </a:xfrm>
          <a:prstGeom prst="rect">
            <a:avLst/>
          </a:prstGeom>
        </p:spPr>
      </p:pic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3549725" y="5709261"/>
            <a:ext cx="265502" cy="384698"/>
            <a:chOff x="4638" y="-33"/>
            <a:chExt cx="667" cy="1069"/>
          </a:xfrm>
          <a:solidFill>
            <a:srgbClr val="0070C0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4638" y="556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4737" y="-33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29" name="文本框 163"/>
          <p:cNvSpPr txBox="1"/>
          <p:nvPr/>
        </p:nvSpPr>
        <p:spPr>
          <a:xfrm>
            <a:off x="3958023" y="5740843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微信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:13725554555,QQ:748501251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4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87" y="1484787"/>
            <a:ext cx="3672408" cy="36724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>
            <a:spLocks/>
          </p:cNvSpPr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792881" y="2660561"/>
            <a:ext cx="270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第一部分  </a:t>
            </a:r>
            <a:endParaRPr lang="en-US" altLang="zh-CN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产品概述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64673" y="1196752"/>
            <a:ext cx="4927228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6787923" y="1475842"/>
            <a:ext cx="460397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用户疼点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9281" y="2275711"/>
            <a:ext cx="4064850" cy="3509831"/>
            <a:chOff x="6932106" y="3663166"/>
            <a:chExt cx="3887233" cy="1434655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739690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1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、各系统孤立使用；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、各系统认证相互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独立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；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3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、各系统数据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的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封闭；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4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、业务系统巨型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系统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建设，升级成本高；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PC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端和移动端访问混乱；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产品概述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15" name="图片 9" descr="C:\Users\Administrator\Desktop\2016-03-12_17-14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" y="1844824"/>
            <a:ext cx="6374954" cy="4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185819" y="1196750"/>
            <a:ext cx="392616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329835" y="1475842"/>
            <a:ext cx="3240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产品整体概述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29835" y="2364330"/>
            <a:ext cx="3672408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 基础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应用支撑平台基于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SOA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开放式架构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,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包含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PC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端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门户、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微信门户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、单点登录、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主数据、数据交换中间件、服务总线等几个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部分。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实现学校系统应用集成、数据集成、界面集成。   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产品概述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96860" y="2978062"/>
            <a:ext cx="1490637" cy="1490638"/>
            <a:chOff x="4993868" y="2326868"/>
            <a:chExt cx="2204265" cy="2204265"/>
          </a:xfrm>
          <a:effectLst>
            <a:outerShdw blurRad="177800" dist="889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14471" y="3490977"/>
            <a:ext cx="494435" cy="471664"/>
            <a:chOff x="8145843" y="5425657"/>
            <a:chExt cx="494435" cy="471664"/>
          </a:xfrm>
          <a:solidFill>
            <a:srgbClr val="0070C0"/>
          </a:solidFill>
        </p:grpSpPr>
        <p:sp>
          <p:nvSpPr>
            <p:cNvPr id="24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28527" y="3490978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同侧圆角矩形 30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同侧圆角矩形 31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28527" y="2157478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同侧圆角矩形 33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同侧圆角矩形 34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28527" y="4824478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同侧圆角矩形 36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同侧圆角矩形 37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103137" y="3434196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同侧圆角矩形 39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同侧圆角矩形 40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103137" y="2100696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同侧圆角矩形 42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同侧圆角矩形 43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flipH="1">
            <a:off x="103137" y="4767696"/>
            <a:ext cx="2556777" cy="436193"/>
            <a:chOff x="7539568" y="1725919"/>
            <a:chExt cx="3302985" cy="6386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同侧圆角矩形 45"/>
            <p:cNvSpPr/>
            <p:nvPr/>
          </p:nvSpPr>
          <p:spPr>
            <a:xfrm rot="16200000" flipH="1">
              <a:off x="7948588" y="1316899"/>
              <a:ext cx="638629" cy="14566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同侧圆角矩形 46"/>
            <p:cNvSpPr/>
            <p:nvPr/>
          </p:nvSpPr>
          <p:spPr>
            <a:xfrm rot="5400000">
              <a:off x="9232949" y="754944"/>
              <a:ext cx="638629" cy="2580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>
          <a:xfrm>
            <a:off x="4585025" y="3709074"/>
            <a:ext cx="68217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2821246" y="3652292"/>
            <a:ext cx="68217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4306985" y="2399618"/>
            <a:ext cx="944563" cy="707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4306985" y="4284106"/>
            <a:ext cx="944563" cy="707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2849089" y="2342836"/>
            <a:ext cx="944563" cy="707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2849089" y="4227324"/>
            <a:ext cx="944563" cy="707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49"/>
          <p:cNvSpPr txBox="1"/>
          <p:nvPr/>
        </p:nvSpPr>
        <p:spPr bwMode="auto">
          <a:xfrm>
            <a:off x="11639" y="2584679"/>
            <a:ext cx="2660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解决学校多系统多次登录疼点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0"/>
          <p:cNvSpPr txBox="1"/>
          <p:nvPr/>
        </p:nvSpPr>
        <p:spPr bwMode="auto">
          <a:xfrm>
            <a:off x="57960" y="2143154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单点</a:t>
            </a: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3"/>
          <p:cNvSpPr txBox="1"/>
          <p:nvPr/>
        </p:nvSpPr>
        <p:spPr bwMode="auto">
          <a:xfrm>
            <a:off x="11639" y="3913819"/>
            <a:ext cx="2660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解决多系统数据重复录入问题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4"/>
          <p:cNvSpPr txBox="1"/>
          <p:nvPr/>
        </p:nvSpPr>
        <p:spPr bwMode="auto">
          <a:xfrm>
            <a:off x="57960" y="3472294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6"/>
          <p:cNvSpPr txBox="1"/>
          <p:nvPr/>
        </p:nvSpPr>
        <p:spPr bwMode="auto">
          <a:xfrm>
            <a:off x="11639" y="5257253"/>
            <a:ext cx="2660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将所有系统待办事务，集中一处，无须多系统寻找处理事务，给审批者良好体验。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7"/>
          <p:cNvSpPr txBox="1"/>
          <p:nvPr/>
        </p:nvSpPr>
        <p:spPr bwMode="auto">
          <a:xfrm>
            <a:off x="57960" y="4815728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</a:t>
            </a: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8"/>
          <p:cNvSpPr txBox="1"/>
          <p:nvPr/>
        </p:nvSpPr>
        <p:spPr bwMode="auto">
          <a:xfrm>
            <a:off x="5406311" y="2641461"/>
            <a:ext cx="2660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解决学校系统多入口访问问题，系统访问集中办事大厅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59"/>
          <p:cNvSpPr txBox="1"/>
          <p:nvPr/>
        </p:nvSpPr>
        <p:spPr bwMode="auto">
          <a:xfrm>
            <a:off x="5881257" y="2199936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办事大厅系统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2"/>
          <p:cNvSpPr txBox="1"/>
          <p:nvPr/>
        </p:nvSpPr>
        <p:spPr bwMode="auto">
          <a:xfrm>
            <a:off x="5406311" y="3967567"/>
            <a:ext cx="2660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所有系统消息在微信或者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推送，也可以在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客户端弹出窗口提醒。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3"/>
          <p:cNvSpPr txBox="1"/>
          <p:nvPr/>
        </p:nvSpPr>
        <p:spPr bwMode="auto">
          <a:xfrm>
            <a:off x="5881257" y="3526042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校园消息</a:t>
            </a: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5"/>
          <p:cNvSpPr txBox="1"/>
          <p:nvPr/>
        </p:nvSpPr>
        <p:spPr bwMode="auto">
          <a:xfrm>
            <a:off x="5406311" y="5314035"/>
            <a:ext cx="2660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以国家标准建立学校主数据，对非标准数据系统，进行抽取、清洗。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6"/>
          <p:cNvSpPr txBox="1"/>
          <p:nvPr/>
        </p:nvSpPr>
        <p:spPr bwMode="auto">
          <a:xfrm>
            <a:off x="5881257" y="4872510"/>
            <a:ext cx="216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主数据</a:t>
            </a:r>
            <a:endParaRPr lang="zh-CN" altLang="en-US" sz="20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212975" y="2199936"/>
            <a:ext cx="274866" cy="221450"/>
            <a:chOff x="2702739" y="3017462"/>
            <a:chExt cx="535636" cy="431545"/>
          </a:xfrm>
          <a:solidFill>
            <a:schemeClr val="bg1">
              <a:lumMod val="50000"/>
            </a:schemeClr>
          </a:solidFill>
        </p:grpSpPr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00962" y="2267568"/>
            <a:ext cx="277649" cy="199750"/>
            <a:chOff x="3820635" y="3071676"/>
            <a:chExt cx="541058" cy="389258"/>
          </a:xfrm>
          <a:solidFill>
            <a:schemeClr val="bg1">
              <a:lumMod val="50000"/>
            </a:schemeClr>
          </a:solidFill>
        </p:grpSpPr>
        <p:sp>
          <p:nvSpPr>
            <p:cNvPr id="73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27"/>
            <p:cNvSpPr>
              <a:spLocks/>
            </p:cNvSpPr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28"/>
            <p:cNvSpPr>
              <a:spLocks/>
            </p:cNvSpPr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29"/>
            <p:cNvSpPr>
              <a:spLocks/>
            </p:cNvSpPr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224937" y="3525646"/>
            <a:ext cx="250941" cy="237030"/>
            <a:chOff x="4882149" y="3025052"/>
            <a:chExt cx="489013" cy="461905"/>
          </a:xfrm>
          <a:solidFill>
            <a:schemeClr val="bg1">
              <a:lumMod val="50000"/>
            </a:schemeClr>
          </a:solidFill>
        </p:grpSpPr>
        <p:sp>
          <p:nvSpPr>
            <p:cNvPr id="82" name="Freeform 250"/>
            <p:cNvSpPr>
              <a:spLocks/>
            </p:cNvSpPr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51"/>
            <p:cNvSpPr>
              <a:spLocks/>
            </p:cNvSpPr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52"/>
            <p:cNvSpPr>
              <a:spLocks/>
            </p:cNvSpPr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253"/>
            <p:cNvSpPr>
              <a:spLocks/>
            </p:cNvSpPr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602354" y="3563510"/>
            <a:ext cx="274866" cy="274866"/>
            <a:chOff x="5958843" y="2994692"/>
            <a:chExt cx="535637" cy="535637"/>
          </a:xfrm>
          <a:solidFill>
            <a:schemeClr val="bg1">
              <a:lumMod val="50000"/>
            </a:schemeClr>
          </a:solidFill>
        </p:grpSpPr>
        <p:sp>
          <p:nvSpPr>
            <p:cNvPr id="90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58"/>
            <p:cNvSpPr>
              <a:spLocks/>
            </p:cNvSpPr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259"/>
            <p:cNvSpPr>
              <a:spLocks/>
            </p:cNvSpPr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260"/>
            <p:cNvSpPr>
              <a:spLocks/>
            </p:cNvSpPr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261"/>
            <p:cNvSpPr>
              <a:spLocks/>
            </p:cNvSpPr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262"/>
            <p:cNvSpPr>
              <a:spLocks/>
            </p:cNvSpPr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263"/>
            <p:cNvSpPr>
              <a:spLocks/>
            </p:cNvSpPr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264"/>
            <p:cNvSpPr>
              <a:spLocks/>
            </p:cNvSpPr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265"/>
            <p:cNvSpPr>
              <a:spLocks/>
            </p:cNvSpPr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266"/>
            <p:cNvSpPr>
              <a:spLocks/>
            </p:cNvSpPr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267"/>
            <p:cNvSpPr>
              <a:spLocks/>
            </p:cNvSpPr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268"/>
            <p:cNvSpPr>
              <a:spLocks/>
            </p:cNvSpPr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269"/>
            <p:cNvSpPr>
              <a:spLocks/>
            </p:cNvSpPr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270"/>
            <p:cNvSpPr>
              <a:spLocks/>
            </p:cNvSpPr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271"/>
            <p:cNvSpPr>
              <a:spLocks/>
            </p:cNvSpPr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272"/>
            <p:cNvSpPr>
              <a:spLocks/>
            </p:cNvSpPr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273"/>
            <p:cNvSpPr>
              <a:spLocks/>
            </p:cNvSpPr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274"/>
            <p:cNvSpPr>
              <a:spLocks/>
            </p:cNvSpPr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275"/>
            <p:cNvSpPr>
              <a:spLocks/>
            </p:cNvSpPr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276"/>
            <p:cNvSpPr>
              <a:spLocks/>
            </p:cNvSpPr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277"/>
            <p:cNvSpPr>
              <a:spLocks/>
            </p:cNvSpPr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278"/>
            <p:cNvSpPr>
              <a:spLocks/>
            </p:cNvSpPr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279"/>
            <p:cNvSpPr>
              <a:spLocks/>
            </p:cNvSpPr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280"/>
            <p:cNvSpPr>
              <a:spLocks/>
            </p:cNvSpPr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281"/>
            <p:cNvSpPr>
              <a:spLocks/>
            </p:cNvSpPr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282"/>
            <p:cNvSpPr>
              <a:spLocks/>
            </p:cNvSpPr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283"/>
            <p:cNvSpPr>
              <a:spLocks/>
            </p:cNvSpPr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284"/>
            <p:cNvSpPr>
              <a:spLocks/>
            </p:cNvSpPr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285"/>
            <p:cNvSpPr>
              <a:spLocks/>
            </p:cNvSpPr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286"/>
            <p:cNvSpPr>
              <a:spLocks/>
            </p:cNvSpPr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287"/>
            <p:cNvSpPr>
              <a:spLocks/>
            </p:cNvSpPr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288"/>
            <p:cNvSpPr>
              <a:spLocks/>
            </p:cNvSpPr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89"/>
            <p:cNvSpPr>
              <a:spLocks/>
            </p:cNvSpPr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290"/>
            <p:cNvSpPr>
              <a:spLocks/>
            </p:cNvSpPr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291"/>
            <p:cNvSpPr>
              <a:spLocks/>
            </p:cNvSpPr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292"/>
            <p:cNvSpPr>
              <a:spLocks/>
            </p:cNvSpPr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293"/>
            <p:cNvSpPr>
              <a:spLocks/>
            </p:cNvSpPr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294"/>
            <p:cNvSpPr>
              <a:spLocks/>
            </p:cNvSpPr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2238569" y="4867213"/>
            <a:ext cx="223677" cy="220895"/>
            <a:chOff x="8168614" y="3077098"/>
            <a:chExt cx="435882" cy="430461"/>
          </a:xfrm>
          <a:solidFill>
            <a:schemeClr val="bg1">
              <a:lumMod val="50000"/>
            </a:schemeClr>
          </a:solidFill>
        </p:grpSpPr>
        <p:sp>
          <p:nvSpPr>
            <p:cNvPr id="129" name="Freeform 295"/>
            <p:cNvSpPr>
              <a:spLocks noEditPoints="1"/>
            </p:cNvSpPr>
            <p:nvPr/>
          </p:nvSpPr>
          <p:spPr bwMode="auto">
            <a:xfrm>
              <a:off x="8168614" y="3077098"/>
              <a:ext cx="435882" cy="389258"/>
            </a:xfrm>
            <a:custGeom>
              <a:avLst/>
              <a:gdLst>
                <a:gd name="T0" fmla="*/ 165 w 170"/>
                <a:gd name="T1" fmla="*/ 0 h 152"/>
                <a:gd name="T2" fmla="*/ 5 w 170"/>
                <a:gd name="T3" fmla="*/ 0 h 152"/>
                <a:gd name="T4" fmla="*/ 0 w 170"/>
                <a:gd name="T5" fmla="*/ 5 h 152"/>
                <a:gd name="T6" fmla="*/ 0 w 170"/>
                <a:gd name="T7" fmla="*/ 146 h 152"/>
                <a:gd name="T8" fmla="*/ 5 w 170"/>
                <a:gd name="T9" fmla="*/ 152 h 152"/>
                <a:gd name="T10" fmla="*/ 35 w 170"/>
                <a:gd name="T11" fmla="*/ 152 h 152"/>
                <a:gd name="T12" fmla="*/ 35 w 170"/>
                <a:gd name="T13" fmla="*/ 141 h 152"/>
                <a:gd name="T14" fmla="*/ 10 w 170"/>
                <a:gd name="T15" fmla="*/ 141 h 152"/>
                <a:gd name="T16" fmla="*/ 10 w 170"/>
                <a:gd name="T17" fmla="*/ 38 h 152"/>
                <a:gd name="T18" fmla="*/ 160 w 170"/>
                <a:gd name="T19" fmla="*/ 38 h 152"/>
                <a:gd name="T20" fmla="*/ 160 w 170"/>
                <a:gd name="T21" fmla="*/ 141 h 152"/>
                <a:gd name="T22" fmla="*/ 133 w 170"/>
                <a:gd name="T23" fmla="*/ 141 h 152"/>
                <a:gd name="T24" fmla="*/ 133 w 170"/>
                <a:gd name="T25" fmla="*/ 152 h 152"/>
                <a:gd name="T26" fmla="*/ 165 w 170"/>
                <a:gd name="T27" fmla="*/ 152 h 152"/>
                <a:gd name="T28" fmla="*/ 170 w 170"/>
                <a:gd name="T29" fmla="*/ 146 h 152"/>
                <a:gd name="T30" fmla="*/ 170 w 170"/>
                <a:gd name="T31" fmla="*/ 5 h 152"/>
                <a:gd name="T32" fmla="*/ 165 w 170"/>
                <a:gd name="T33" fmla="*/ 0 h 152"/>
                <a:gd name="T34" fmla="*/ 110 w 170"/>
                <a:gd name="T35" fmla="*/ 26 h 152"/>
                <a:gd name="T36" fmla="*/ 103 w 170"/>
                <a:gd name="T37" fmla="*/ 19 h 152"/>
                <a:gd name="T38" fmla="*/ 110 w 170"/>
                <a:gd name="T39" fmla="*/ 12 h 152"/>
                <a:gd name="T40" fmla="*/ 117 w 170"/>
                <a:gd name="T41" fmla="*/ 19 h 152"/>
                <a:gd name="T42" fmla="*/ 110 w 170"/>
                <a:gd name="T43" fmla="*/ 26 h 152"/>
                <a:gd name="T44" fmla="*/ 131 w 170"/>
                <a:gd name="T45" fmla="*/ 26 h 152"/>
                <a:gd name="T46" fmla="*/ 124 w 170"/>
                <a:gd name="T47" fmla="*/ 19 h 152"/>
                <a:gd name="T48" fmla="*/ 131 w 170"/>
                <a:gd name="T49" fmla="*/ 12 h 152"/>
                <a:gd name="T50" fmla="*/ 138 w 170"/>
                <a:gd name="T51" fmla="*/ 19 h 152"/>
                <a:gd name="T52" fmla="*/ 131 w 170"/>
                <a:gd name="T53" fmla="*/ 26 h 152"/>
                <a:gd name="T54" fmla="*/ 152 w 170"/>
                <a:gd name="T55" fmla="*/ 26 h 152"/>
                <a:gd name="T56" fmla="*/ 145 w 170"/>
                <a:gd name="T57" fmla="*/ 19 h 152"/>
                <a:gd name="T58" fmla="*/ 152 w 170"/>
                <a:gd name="T59" fmla="*/ 12 h 152"/>
                <a:gd name="T60" fmla="*/ 160 w 170"/>
                <a:gd name="T61" fmla="*/ 19 h 152"/>
                <a:gd name="T62" fmla="*/ 152 w 170"/>
                <a:gd name="T63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0" y="149"/>
                    <a:pt x="170" y="146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0" y="2"/>
                    <a:pt x="168" y="0"/>
                    <a:pt x="165" y="0"/>
                  </a:cubicBezTo>
                  <a:close/>
                  <a:moveTo>
                    <a:pt x="110" y="26"/>
                  </a:move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ubicBezTo>
                    <a:pt x="114" y="12"/>
                    <a:pt x="117" y="15"/>
                    <a:pt x="117" y="19"/>
                  </a:cubicBezTo>
                  <a:cubicBezTo>
                    <a:pt x="117" y="23"/>
                    <a:pt x="114" y="26"/>
                    <a:pt x="110" y="26"/>
                  </a:cubicBezTo>
                  <a:close/>
                  <a:moveTo>
                    <a:pt x="131" y="26"/>
                  </a:moveTo>
                  <a:cubicBezTo>
                    <a:pt x="127" y="26"/>
                    <a:pt x="124" y="23"/>
                    <a:pt x="124" y="19"/>
                  </a:cubicBezTo>
                  <a:cubicBezTo>
                    <a:pt x="124" y="15"/>
                    <a:pt x="127" y="12"/>
                    <a:pt x="131" y="12"/>
                  </a:cubicBezTo>
                  <a:cubicBezTo>
                    <a:pt x="135" y="12"/>
                    <a:pt x="138" y="15"/>
                    <a:pt x="138" y="19"/>
                  </a:cubicBezTo>
                  <a:cubicBezTo>
                    <a:pt x="138" y="23"/>
                    <a:pt x="135" y="26"/>
                    <a:pt x="131" y="26"/>
                  </a:cubicBezTo>
                  <a:close/>
                  <a:moveTo>
                    <a:pt x="152" y="26"/>
                  </a:moveTo>
                  <a:cubicBezTo>
                    <a:pt x="148" y="26"/>
                    <a:pt x="145" y="23"/>
                    <a:pt x="145" y="19"/>
                  </a:cubicBezTo>
                  <a:cubicBezTo>
                    <a:pt x="145" y="15"/>
                    <a:pt x="148" y="12"/>
                    <a:pt x="152" y="12"/>
                  </a:cubicBezTo>
                  <a:cubicBezTo>
                    <a:pt x="156" y="12"/>
                    <a:pt x="160" y="15"/>
                    <a:pt x="160" y="19"/>
                  </a:cubicBezTo>
                  <a:cubicBezTo>
                    <a:pt x="160" y="23"/>
                    <a:pt x="156" y="26"/>
                    <a:pt x="15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296"/>
            <p:cNvSpPr>
              <a:spLocks/>
            </p:cNvSpPr>
            <p:nvPr/>
          </p:nvSpPr>
          <p:spPr bwMode="auto">
            <a:xfrm>
              <a:off x="8232586" y="3259257"/>
              <a:ext cx="138788" cy="71563"/>
            </a:xfrm>
            <a:custGeom>
              <a:avLst/>
              <a:gdLst>
                <a:gd name="T0" fmla="*/ 128 w 128"/>
                <a:gd name="T1" fmla="*/ 28 h 66"/>
                <a:gd name="T2" fmla="*/ 95 w 128"/>
                <a:gd name="T3" fmla="*/ 0 h 66"/>
                <a:gd name="T4" fmla="*/ 0 w 128"/>
                <a:gd name="T5" fmla="*/ 37 h 66"/>
                <a:gd name="T6" fmla="*/ 33 w 128"/>
                <a:gd name="T7" fmla="*/ 66 h 66"/>
                <a:gd name="T8" fmla="*/ 128 w 128"/>
                <a:gd name="T9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128" y="28"/>
                  </a:moveTo>
                  <a:lnTo>
                    <a:pt x="95" y="0"/>
                  </a:lnTo>
                  <a:lnTo>
                    <a:pt x="0" y="37"/>
                  </a:lnTo>
                  <a:lnTo>
                    <a:pt x="33" y="66"/>
                  </a:lnTo>
                  <a:lnTo>
                    <a:pt x="1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297"/>
            <p:cNvSpPr>
              <a:spLocks/>
            </p:cNvSpPr>
            <p:nvPr/>
          </p:nvSpPr>
          <p:spPr bwMode="auto">
            <a:xfrm>
              <a:off x="8391976" y="3253836"/>
              <a:ext cx="138788" cy="73731"/>
            </a:xfrm>
            <a:custGeom>
              <a:avLst/>
              <a:gdLst>
                <a:gd name="T0" fmla="*/ 128 w 128"/>
                <a:gd name="T1" fmla="*/ 38 h 68"/>
                <a:gd name="T2" fmla="*/ 31 w 128"/>
                <a:gd name="T3" fmla="*/ 0 h 68"/>
                <a:gd name="T4" fmla="*/ 0 w 128"/>
                <a:gd name="T5" fmla="*/ 31 h 68"/>
                <a:gd name="T6" fmla="*/ 94 w 128"/>
                <a:gd name="T7" fmla="*/ 68 h 68"/>
                <a:gd name="T8" fmla="*/ 128 w 128"/>
                <a:gd name="T9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128" y="38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94" y="68"/>
                  </a:lnTo>
                  <a:lnTo>
                    <a:pt x="12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298"/>
            <p:cNvSpPr>
              <a:spLocks/>
            </p:cNvSpPr>
            <p:nvPr/>
          </p:nvSpPr>
          <p:spPr bwMode="auto">
            <a:xfrm>
              <a:off x="8391976" y="3389371"/>
              <a:ext cx="101923" cy="118187"/>
            </a:xfrm>
            <a:custGeom>
              <a:avLst/>
              <a:gdLst>
                <a:gd name="T0" fmla="*/ 0 w 94"/>
                <a:gd name="T1" fmla="*/ 0 h 109"/>
                <a:gd name="T2" fmla="*/ 0 w 94"/>
                <a:gd name="T3" fmla="*/ 109 h 109"/>
                <a:gd name="T4" fmla="*/ 94 w 94"/>
                <a:gd name="T5" fmla="*/ 71 h 109"/>
                <a:gd name="T6" fmla="*/ 94 w 94"/>
                <a:gd name="T7" fmla="*/ 14 h 109"/>
                <a:gd name="T8" fmla="*/ 40 w 94"/>
                <a:gd name="T9" fmla="*/ 36 h 109"/>
                <a:gd name="T10" fmla="*/ 0 w 94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09">
                  <a:moveTo>
                    <a:pt x="0" y="0"/>
                  </a:moveTo>
                  <a:lnTo>
                    <a:pt x="0" y="109"/>
                  </a:lnTo>
                  <a:lnTo>
                    <a:pt x="94" y="71"/>
                  </a:lnTo>
                  <a:lnTo>
                    <a:pt x="94" y="14"/>
                  </a:lnTo>
                  <a:lnTo>
                    <a:pt x="4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299"/>
            <p:cNvSpPr>
              <a:spLocks/>
            </p:cNvSpPr>
            <p:nvPr/>
          </p:nvSpPr>
          <p:spPr bwMode="auto">
            <a:xfrm>
              <a:off x="8401734" y="3340579"/>
              <a:ext cx="138788" cy="71563"/>
            </a:xfrm>
            <a:custGeom>
              <a:avLst/>
              <a:gdLst>
                <a:gd name="T0" fmla="*/ 0 w 128"/>
                <a:gd name="T1" fmla="*/ 38 h 66"/>
                <a:gd name="T2" fmla="*/ 33 w 128"/>
                <a:gd name="T3" fmla="*/ 66 h 66"/>
                <a:gd name="T4" fmla="*/ 128 w 128"/>
                <a:gd name="T5" fmla="*/ 29 h 66"/>
                <a:gd name="T6" fmla="*/ 95 w 128"/>
                <a:gd name="T7" fmla="*/ 0 h 66"/>
                <a:gd name="T8" fmla="*/ 0 w 128"/>
                <a:gd name="T9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8"/>
                  </a:moveTo>
                  <a:lnTo>
                    <a:pt x="33" y="66"/>
                  </a:lnTo>
                  <a:lnTo>
                    <a:pt x="128" y="29"/>
                  </a:lnTo>
                  <a:lnTo>
                    <a:pt x="95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300"/>
            <p:cNvSpPr>
              <a:spLocks/>
            </p:cNvSpPr>
            <p:nvPr/>
          </p:nvSpPr>
          <p:spPr bwMode="auto">
            <a:xfrm>
              <a:off x="8273789" y="3396962"/>
              <a:ext cx="103007" cy="110597"/>
            </a:xfrm>
            <a:custGeom>
              <a:avLst/>
              <a:gdLst>
                <a:gd name="T0" fmla="*/ 0 w 95"/>
                <a:gd name="T1" fmla="*/ 12 h 102"/>
                <a:gd name="T2" fmla="*/ 0 w 95"/>
                <a:gd name="T3" fmla="*/ 64 h 102"/>
                <a:gd name="T4" fmla="*/ 95 w 95"/>
                <a:gd name="T5" fmla="*/ 102 h 102"/>
                <a:gd name="T6" fmla="*/ 95 w 95"/>
                <a:gd name="T7" fmla="*/ 0 h 102"/>
                <a:gd name="T8" fmla="*/ 59 w 95"/>
                <a:gd name="T9" fmla="*/ 36 h 102"/>
                <a:gd name="T10" fmla="*/ 0 w 95"/>
                <a:gd name="T1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2">
                  <a:moveTo>
                    <a:pt x="0" y="12"/>
                  </a:moveTo>
                  <a:lnTo>
                    <a:pt x="0" y="64"/>
                  </a:lnTo>
                  <a:lnTo>
                    <a:pt x="95" y="102"/>
                  </a:lnTo>
                  <a:lnTo>
                    <a:pt x="95" y="0"/>
                  </a:lnTo>
                  <a:lnTo>
                    <a:pt x="59" y="36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301"/>
            <p:cNvSpPr>
              <a:spLocks/>
            </p:cNvSpPr>
            <p:nvPr/>
          </p:nvSpPr>
          <p:spPr bwMode="auto">
            <a:xfrm>
              <a:off x="8232586" y="3343831"/>
              <a:ext cx="138788" cy="76984"/>
            </a:xfrm>
            <a:custGeom>
              <a:avLst/>
              <a:gdLst>
                <a:gd name="T0" fmla="*/ 128 w 128"/>
                <a:gd name="T1" fmla="*/ 37 h 71"/>
                <a:gd name="T2" fmla="*/ 31 w 128"/>
                <a:gd name="T3" fmla="*/ 0 h 71"/>
                <a:gd name="T4" fmla="*/ 0 w 128"/>
                <a:gd name="T5" fmla="*/ 33 h 71"/>
                <a:gd name="T6" fmla="*/ 95 w 128"/>
                <a:gd name="T7" fmla="*/ 71 h 71"/>
                <a:gd name="T8" fmla="*/ 128 w 128"/>
                <a:gd name="T9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1">
                  <a:moveTo>
                    <a:pt x="128" y="37"/>
                  </a:moveTo>
                  <a:lnTo>
                    <a:pt x="31" y="0"/>
                  </a:lnTo>
                  <a:lnTo>
                    <a:pt x="0" y="33"/>
                  </a:lnTo>
                  <a:lnTo>
                    <a:pt x="95" y="71"/>
                  </a:lnTo>
                  <a:lnTo>
                    <a:pt x="12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631844" y="4923995"/>
            <a:ext cx="215886" cy="220895"/>
            <a:chOff x="7094088" y="3043485"/>
            <a:chExt cx="420702" cy="430461"/>
          </a:xfrm>
          <a:solidFill>
            <a:schemeClr val="bg1">
              <a:lumMod val="50000"/>
            </a:schemeClr>
          </a:solidFill>
        </p:grpSpPr>
        <p:sp>
          <p:nvSpPr>
            <p:cNvPr id="137" name="Freeform 833"/>
            <p:cNvSpPr>
              <a:spLocks noEditPoints="1"/>
            </p:cNvSpPr>
            <p:nvPr/>
          </p:nvSpPr>
          <p:spPr bwMode="auto">
            <a:xfrm>
              <a:off x="7094088" y="3207212"/>
              <a:ext cx="185413" cy="266734"/>
            </a:xfrm>
            <a:custGeom>
              <a:avLst/>
              <a:gdLst>
                <a:gd name="T0" fmla="*/ 95 w 171"/>
                <a:gd name="T1" fmla="*/ 24 h 246"/>
                <a:gd name="T2" fmla="*/ 147 w 171"/>
                <a:gd name="T3" fmla="*/ 201 h 246"/>
                <a:gd name="T4" fmla="*/ 76 w 171"/>
                <a:gd name="T5" fmla="*/ 223 h 246"/>
                <a:gd name="T6" fmla="*/ 24 w 171"/>
                <a:gd name="T7" fmla="*/ 43 h 246"/>
                <a:gd name="T8" fmla="*/ 95 w 171"/>
                <a:gd name="T9" fmla="*/ 24 h 246"/>
                <a:gd name="T10" fmla="*/ 107 w 171"/>
                <a:gd name="T11" fmla="*/ 0 h 246"/>
                <a:gd name="T12" fmla="*/ 90 w 171"/>
                <a:gd name="T13" fmla="*/ 5 h 246"/>
                <a:gd name="T14" fmla="*/ 17 w 171"/>
                <a:gd name="T15" fmla="*/ 26 h 246"/>
                <a:gd name="T16" fmla="*/ 0 w 171"/>
                <a:gd name="T17" fmla="*/ 31 h 246"/>
                <a:gd name="T18" fmla="*/ 5 w 171"/>
                <a:gd name="T19" fmla="*/ 50 h 246"/>
                <a:gd name="T20" fmla="*/ 57 w 171"/>
                <a:gd name="T21" fmla="*/ 227 h 246"/>
                <a:gd name="T22" fmla="*/ 64 w 171"/>
                <a:gd name="T23" fmla="*/ 246 h 246"/>
                <a:gd name="T24" fmla="*/ 81 w 171"/>
                <a:gd name="T25" fmla="*/ 241 h 246"/>
                <a:gd name="T26" fmla="*/ 152 w 171"/>
                <a:gd name="T27" fmla="*/ 220 h 246"/>
                <a:gd name="T28" fmla="*/ 171 w 171"/>
                <a:gd name="T29" fmla="*/ 215 h 246"/>
                <a:gd name="T30" fmla="*/ 166 w 171"/>
                <a:gd name="T31" fmla="*/ 197 h 246"/>
                <a:gd name="T32" fmla="*/ 114 w 171"/>
                <a:gd name="T33" fmla="*/ 17 h 246"/>
                <a:gd name="T34" fmla="*/ 107 w 171"/>
                <a:gd name="T35" fmla="*/ 0 h 246"/>
                <a:gd name="T36" fmla="*/ 107 w 171"/>
                <a:gd name="T3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246">
                  <a:moveTo>
                    <a:pt x="95" y="24"/>
                  </a:moveTo>
                  <a:lnTo>
                    <a:pt x="147" y="201"/>
                  </a:lnTo>
                  <a:lnTo>
                    <a:pt x="76" y="223"/>
                  </a:lnTo>
                  <a:lnTo>
                    <a:pt x="24" y="43"/>
                  </a:lnTo>
                  <a:lnTo>
                    <a:pt x="95" y="24"/>
                  </a:lnTo>
                  <a:close/>
                  <a:moveTo>
                    <a:pt x="107" y="0"/>
                  </a:moveTo>
                  <a:lnTo>
                    <a:pt x="90" y="5"/>
                  </a:lnTo>
                  <a:lnTo>
                    <a:pt x="17" y="26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57" y="227"/>
                  </a:lnTo>
                  <a:lnTo>
                    <a:pt x="64" y="246"/>
                  </a:lnTo>
                  <a:lnTo>
                    <a:pt x="81" y="241"/>
                  </a:lnTo>
                  <a:lnTo>
                    <a:pt x="152" y="220"/>
                  </a:lnTo>
                  <a:lnTo>
                    <a:pt x="171" y="215"/>
                  </a:lnTo>
                  <a:lnTo>
                    <a:pt x="166" y="197"/>
                  </a:lnTo>
                  <a:lnTo>
                    <a:pt x="114" y="17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834"/>
            <p:cNvSpPr>
              <a:spLocks noEditPoints="1"/>
            </p:cNvSpPr>
            <p:nvPr/>
          </p:nvSpPr>
          <p:spPr bwMode="auto">
            <a:xfrm>
              <a:off x="7094088" y="3207212"/>
              <a:ext cx="185413" cy="266734"/>
            </a:xfrm>
            <a:custGeom>
              <a:avLst/>
              <a:gdLst>
                <a:gd name="T0" fmla="*/ 95 w 171"/>
                <a:gd name="T1" fmla="*/ 24 h 246"/>
                <a:gd name="T2" fmla="*/ 147 w 171"/>
                <a:gd name="T3" fmla="*/ 201 h 246"/>
                <a:gd name="T4" fmla="*/ 76 w 171"/>
                <a:gd name="T5" fmla="*/ 223 h 246"/>
                <a:gd name="T6" fmla="*/ 24 w 171"/>
                <a:gd name="T7" fmla="*/ 43 h 246"/>
                <a:gd name="T8" fmla="*/ 95 w 171"/>
                <a:gd name="T9" fmla="*/ 24 h 246"/>
                <a:gd name="T10" fmla="*/ 107 w 171"/>
                <a:gd name="T11" fmla="*/ 0 h 246"/>
                <a:gd name="T12" fmla="*/ 90 w 171"/>
                <a:gd name="T13" fmla="*/ 5 h 246"/>
                <a:gd name="T14" fmla="*/ 17 w 171"/>
                <a:gd name="T15" fmla="*/ 26 h 246"/>
                <a:gd name="T16" fmla="*/ 0 w 171"/>
                <a:gd name="T17" fmla="*/ 31 h 246"/>
                <a:gd name="T18" fmla="*/ 5 w 171"/>
                <a:gd name="T19" fmla="*/ 50 h 246"/>
                <a:gd name="T20" fmla="*/ 57 w 171"/>
                <a:gd name="T21" fmla="*/ 227 h 246"/>
                <a:gd name="T22" fmla="*/ 64 w 171"/>
                <a:gd name="T23" fmla="*/ 246 h 246"/>
                <a:gd name="T24" fmla="*/ 81 w 171"/>
                <a:gd name="T25" fmla="*/ 241 h 246"/>
                <a:gd name="T26" fmla="*/ 152 w 171"/>
                <a:gd name="T27" fmla="*/ 220 h 246"/>
                <a:gd name="T28" fmla="*/ 171 w 171"/>
                <a:gd name="T29" fmla="*/ 215 h 246"/>
                <a:gd name="T30" fmla="*/ 166 w 171"/>
                <a:gd name="T31" fmla="*/ 197 h 246"/>
                <a:gd name="T32" fmla="*/ 114 w 171"/>
                <a:gd name="T33" fmla="*/ 17 h 246"/>
                <a:gd name="T34" fmla="*/ 107 w 171"/>
                <a:gd name="T35" fmla="*/ 0 h 246"/>
                <a:gd name="T36" fmla="*/ 107 w 171"/>
                <a:gd name="T3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246">
                  <a:moveTo>
                    <a:pt x="95" y="24"/>
                  </a:moveTo>
                  <a:lnTo>
                    <a:pt x="147" y="201"/>
                  </a:lnTo>
                  <a:lnTo>
                    <a:pt x="76" y="223"/>
                  </a:lnTo>
                  <a:lnTo>
                    <a:pt x="24" y="43"/>
                  </a:lnTo>
                  <a:lnTo>
                    <a:pt x="95" y="24"/>
                  </a:lnTo>
                  <a:moveTo>
                    <a:pt x="107" y="0"/>
                  </a:moveTo>
                  <a:lnTo>
                    <a:pt x="90" y="5"/>
                  </a:lnTo>
                  <a:lnTo>
                    <a:pt x="17" y="26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57" y="227"/>
                  </a:lnTo>
                  <a:lnTo>
                    <a:pt x="64" y="246"/>
                  </a:lnTo>
                  <a:lnTo>
                    <a:pt x="81" y="241"/>
                  </a:lnTo>
                  <a:lnTo>
                    <a:pt x="152" y="220"/>
                  </a:lnTo>
                  <a:lnTo>
                    <a:pt x="171" y="215"/>
                  </a:lnTo>
                  <a:lnTo>
                    <a:pt x="166" y="197"/>
                  </a:lnTo>
                  <a:lnTo>
                    <a:pt x="114" y="17"/>
                  </a:lnTo>
                  <a:lnTo>
                    <a:pt x="107" y="0"/>
                  </a:lnTo>
                  <a:lnTo>
                    <a:pt x="10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835"/>
            <p:cNvSpPr>
              <a:spLocks/>
            </p:cNvSpPr>
            <p:nvPr/>
          </p:nvSpPr>
          <p:spPr bwMode="auto">
            <a:xfrm>
              <a:off x="7217696" y="3043485"/>
              <a:ext cx="297094" cy="338297"/>
            </a:xfrm>
            <a:custGeom>
              <a:avLst/>
              <a:gdLst>
                <a:gd name="T0" fmla="*/ 111 w 116"/>
                <a:gd name="T1" fmla="*/ 93 h 132"/>
                <a:gd name="T2" fmla="*/ 104 w 116"/>
                <a:gd name="T3" fmla="*/ 105 h 132"/>
                <a:gd name="T4" fmla="*/ 104 w 116"/>
                <a:gd name="T5" fmla="*/ 108 h 132"/>
                <a:gd name="T6" fmla="*/ 94 w 116"/>
                <a:gd name="T7" fmla="*/ 121 h 132"/>
                <a:gd name="T8" fmla="*/ 93 w 116"/>
                <a:gd name="T9" fmla="*/ 126 h 132"/>
                <a:gd name="T10" fmla="*/ 79 w 116"/>
                <a:gd name="T11" fmla="*/ 132 h 132"/>
                <a:gd name="T12" fmla="*/ 74 w 116"/>
                <a:gd name="T13" fmla="*/ 132 h 132"/>
                <a:gd name="T14" fmla="*/ 42 w 116"/>
                <a:gd name="T15" fmla="*/ 129 h 132"/>
                <a:gd name="T16" fmla="*/ 31 w 116"/>
                <a:gd name="T17" fmla="*/ 128 h 132"/>
                <a:gd name="T18" fmla="*/ 16 w 116"/>
                <a:gd name="T19" fmla="*/ 130 h 132"/>
                <a:gd name="T20" fmla="*/ 0 w 116"/>
                <a:gd name="T21" fmla="*/ 74 h 132"/>
                <a:gd name="T22" fmla="*/ 35 w 116"/>
                <a:gd name="T23" fmla="*/ 35 h 132"/>
                <a:gd name="T24" fmla="*/ 37 w 116"/>
                <a:gd name="T25" fmla="*/ 6 h 132"/>
                <a:gd name="T26" fmla="*/ 48 w 116"/>
                <a:gd name="T27" fmla="*/ 0 h 132"/>
                <a:gd name="T28" fmla="*/ 60 w 116"/>
                <a:gd name="T29" fmla="*/ 31 h 132"/>
                <a:gd name="T30" fmla="*/ 59 w 116"/>
                <a:gd name="T31" fmla="*/ 40 h 132"/>
                <a:gd name="T32" fmla="*/ 58 w 116"/>
                <a:gd name="T33" fmla="*/ 48 h 132"/>
                <a:gd name="T34" fmla="*/ 95 w 116"/>
                <a:gd name="T35" fmla="*/ 56 h 132"/>
                <a:gd name="T36" fmla="*/ 98 w 116"/>
                <a:gd name="T37" fmla="*/ 56 h 132"/>
                <a:gd name="T38" fmla="*/ 116 w 116"/>
                <a:gd name="T39" fmla="*/ 73 h 132"/>
                <a:gd name="T40" fmla="*/ 110 w 116"/>
                <a:gd name="T41" fmla="*/ 86 h 132"/>
                <a:gd name="T42" fmla="*/ 111 w 116"/>
                <a:gd name="T43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32">
                  <a:moveTo>
                    <a:pt x="111" y="93"/>
                  </a:moveTo>
                  <a:cubicBezTo>
                    <a:pt x="111" y="98"/>
                    <a:pt x="108" y="102"/>
                    <a:pt x="104" y="105"/>
                  </a:cubicBezTo>
                  <a:cubicBezTo>
                    <a:pt x="104" y="106"/>
                    <a:pt x="104" y="107"/>
                    <a:pt x="104" y="108"/>
                  </a:cubicBezTo>
                  <a:cubicBezTo>
                    <a:pt x="104" y="114"/>
                    <a:pt x="100" y="119"/>
                    <a:pt x="94" y="121"/>
                  </a:cubicBezTo>
                  <a:cubicBezTo>
                    <a:pt x="94" y="123"/>
                    <a:pt x="94" y="124"/>
                    <a:pt x="93" y="126"/>
                  </a:cubicBezTo>
                  <a:cubicBezTo>
                    <a:pt x="91" y="131"/>
                    <a:pt x="85" y="132"/>
                    <a:pt x="79" y="132"/>
                  </a:cubicBezTo>
                  <a:cubicBezTo>
                    <a:pt x="77" y="132"/>
                    <a:pt x="75" y="132"/>
                    <a:pt x="74" y="132"/>
                  </a:cubicBezTo>
                  <a:cubicBezTo>
                    <a:pt x="67" y="131"/>
                    <a:pt x="55" y="130"/>
                    <a:pt x="42" y="129"/>
                  </a:cubicBezTo>
                  <a:cubicBezTo>
                    <a:pt x="38" y="128"/>
                    <a:pt x="34" y="128"/>
                    <a:pt x="31" y="128"/>
                  </a:cubicBezTo>
                  <a:cubicBezTo>
                    <a:pt x="24" y="128"/>
                    <a:pt x="19" y="129"/>
                    <a:pt x="16" y="1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66"/>
                    <a:pt x="29" y="46"/>
                    <a:pt x="35" y="35"/>
                  </a:cubicBezTo>
                  <a:cubicBezTo>
                    <a:pt x="38" y="23"/>
                    <a:pt x="37" y="9"/>
                    <a:pt x="37" y="6"/>
                  </a:cubicBezTo>
                  <a:cubicBezTo>
                    <a:pt x="36" y="0"/>
                    <a:pt x="47" y="0"/>
                    <a:pt x="48" y="0"/>
                  </a:cubicBezTo>
                  <a:cubicBezTo>
                    <a:pt x="55" y="0"/>
                    <a:pt x="61" y="11"/>
                    <a:pt x="60" y="31"/>
                  </a:cubicBezTo>
                  <a:cubicBezTo>
                    <a:pt x="60" y="34"/>
                    <a:pt x="59" y="37"/>
                    <a:pt x="59" y="40"/>
                  </a:cubicBezTo>
                  <a:cubicBezTo>
                    <a:pt x="58" y="43"/>
                    <a:pt x="58" y="45"/>
                    <a:pt x="58" y="48"/>
                  </a:cubicBezTo>
                  <a:cubicBezTo>
                    <a:pt x="58" y="55"/>
                    <a:pt x="85" y="56"/>
                    <a:pt x="95" y="56"/>
                  </a:cubicBezTo>
                  <a:cubicBezTo>
                    <a:pt x="97" y="56"/>
                    <a:pt x="98" y="56"/>
                    <a:pt x="98" y="56"/>
                  </a:cubicBezTo>
                  <a:cubicBezTo>
                    <a:pt x="108" y="56"/>
                    <a:pt x="116" y="64"/>
                    <a:pt x="116" y="73"/>
                  </a:cubicBezTo>
                  <a:cubicBezTo>
                    <a:pt x="116" y="79"/>
                    <a:pt x="114" y="83"/>
                    <a:pt x="110" y="86"/>
                  </a:cubicBezTo>
                  <a:cubicBezTo>
                    <a:pt x="111" y="88"/>
                    <a:pt x="111" y="91"/>
                    <a:pt x="11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5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5400000">
            <a:off x="4407603" y="1811682"/>
            <a:ext cx="3420062" cy="30311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rgbClr val="0070C0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87" y="1484787"/>
            <a:ext cx="3672408" cy="367240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5"/>
          <p:cNvSpPr>
            <a:spLocks/>
          </p:cNvSpPr>
          <p:nvPr/>
        </p:nvSpPr>
        <p:spPr bwMode="auto">
          <a:xfrm rot="5400000">
            <a:off x="4279797" y="2035996"/>
            <a:ext cx="1095233" cy="97069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179646" y="2302088"/>
            <a:ext cx="12605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文本框 163"/>
          <p:cNvSpPr txBox="1"/>
          <p:nvPr/>
        </p:nvSpPr>
        <p:spPr>
          <a:xfrm>
            <a:off x="4792881" y="2660561"/>
            <a:ext cx="270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部分  </a:t>
            </a:r>
            <a:endParaRPr lang="en-US" altLang="zh-CN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600" b="1" spc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产品特点</a:t>
            </a: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5538" y="4002670"/>
            <a:ext cx="833573" cy="481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597" y="5661248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907" y="4005065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635" y="5633865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1125" y="5661247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5" y="4005064"/>
            <a:ext cx="2448272" cy="244827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13" y="5633864"/>
            <a:ext cx="2547664" cy="254766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网上办事大厅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也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有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称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PC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端服务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门户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，集学校各系统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入口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、用户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角色个性化界面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的门户系统。</a:t>
              </a:r>
              <a:endPara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集应用入口、通知、待办展示、消息提醒于一体。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1475842"/>
            <a:ext cx="7942052" cy="43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微信校园门户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微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信校园应用平台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(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简称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: 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微校平台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)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，是基于微信服务号为学校师生和社会公众打造的移动端应用平台。作为学校业务系统移动端统一入口，将学校业务系统功能与微信功能融合一体。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2052" name="Picture 4" descr="http://www.groupoa.com/uploadfile/2019/1111/201911111046306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30" y="1340767"/>
            <a:ext cx="5400600" cy="52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oupoa.com/uploadfile/2019/1217/201912170444206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28" y="758240"/>
            <a:ext cx="3048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单点登录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单点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登录系统是一款解决学校多业务系统用户统一管理、单次登录多系统复用的产品。用户进入各业务系统前，自动跳转进入本单点登录系统，用户输入登录帐号和密码，验证正确后，跳转回业务系统，原业务系统无须再次输入用户和密码即自动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登录</a:t>
              </a:r>
              <a:endPara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支持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LDAP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、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CAS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对接</a:t>
              </a:r>
              <a:endPara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支持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asp,java,</a:t>
              </a:r>
              <a:r>
                <a:rPr lang="en-US" altLang="zh-CN" sz="1600" dirty="0" err="1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php</a:t>
              </a:r>
              <a:r>
                <a:rPr lang="en-US" altLang="zh-CN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.</a:t>
              </a:r>
              <a:r>
                <a:rPr lang="en-US" altLang="zh-CN" sz="1600" dirty="0" err="1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.net</a:t>
              </a: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等对接开发语言。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3074" name="Picture 2" descr="http://www.groupoa.com/uploadfile/2019/0923/201909230347584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" y="2106604"/>
            <a:ext cx="66008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1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1" y="116632"/>
            <a:ext cx="936103" cy="93610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SO_Shape"/>
          <p:cNvSpPr>
            <a:spLocks/>
          </p:cNvSpPr>
          <p:nvPr/>
        </p:nvSpPr>
        <p:spPr bwMode="auto">
          <a:xfrm>
            <a:off x="408228" y="411126"/>
            <a:ext cx="505508" cy="3471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545859" y="1268760"/>
            <a:ext cx="3566122" cy="5053263"/>
          </a:xfrm>
          <a:custGeom>
            <a:avLst/>
            <a:gdLst>
              <a:gd name="connsiteX0" fmla="*/ 0 w 5105817"/>
              <a:gd name="connsiteY0" fmla="*/ 0 h 5053263"/>
              <a:gd name="connsiteX1" fmla="*/ 5105817 w 5105817"/>
              <a:gd name="connsiteY1" fmla="*/ 0 h 5053263"/>
              <a:gd name="connsiteX2" fmla="*/ 5105817 w 5105817"/>
              <a:gd name="connsiteY2" fmla="*/ 5053263 h 5053263"/>
              <a:gd name="connsiteX3" fmla="*/ 0 w 5105817"/>
              <a:gd name="connsiteY3" fmla="*/ 5053263 h 5053263"/>
              <a:gd name="connsiteX4" fmla="*/ 0 w 5105817"/>
              <a:gd name="connsiteY4" fmla="*/ 844842 h 5053263"/>
              <a:gd name="connsiteX5" fmla="*/ 188912 w 5105817"/>
              <a:gd name="connsiteY5" fmla="*/ 675978 h 5053263"/>
              <a:gd name="connsiteX6" fmla="*/ 0 w 5105817"/>
              <a:gd name="connsiteY6" fmla="*/ 507114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127000" dir="8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n-ea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8545859" y="1475842"/>
            <a:ext cx="3744415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2.4.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主数据管理平台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89875" y="2317962"/>
            <a:ext cx="3311169" cy="2065618"/>
            <a:chOff x="6932106" y="3663166"/>
            <a:chExt cx="3887233" cy="1501584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6932106" y="3806619"/>
              <a:ext cx="3887233" cy="135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主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数据管理平台采用主数据管理技术，融合了信息标准、数据库工具、实施方法等方面，形成适合学校的数据共享平台，为学校职能部门、师生提供更好的数据服务。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     主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数据管理平台面向学校各业务系统提供数据交换，并积累主数据。主数据特征体现为结构化、跨部门需要、结果型的管理数据；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977363" y="3663166"/>
              <a:ext cx="3841976" cy="23963"/>
              <a:chOff x="3060700" y="4724400"/>
              <a:chExt cx="5955507" cy="457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2897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4"/>
          <p:cNvSpPr txBox="1"/>
          <p:nvPr/>
        </p:nvSpPr>
        <p:spPr>
          <a:xfrm>
            <a:off x="1129035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baseline="-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5" y="4383581"/>
            <a:ext cx="6027992" cy="24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对象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" b="-1060"/>
          <a:stretch>
            <a:fillRect/>
          </a:stretch>
        </p:blipFill>
        <p:spPr bwMode="auto">
          <a:xfrm>
            <a:off x="192931" y="1347229"/>
            <a:ext cx="5472608" cy="303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819</Words>
  <Application>Microsoft Office PowerPoint</Application>
  <PresentationFormat>自定义</PresentationFormat>
  <Paragraphs>95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Gill Sans</vt:lpstr>
      <vt:lpstr>Impact MT Std</vt:lpstr>
      <vt:lpstr>方正兰亭黑简体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China</cp:lastModifiedBy>
  <cp:revision>549</cp:revision>
  <dcterms:created xsi:type="dcterms:W3CDTF">2016-03-04T02:23:24Z</dcterms:created>
  <dcterms:modified xsi:type="dcterms:W3CDTF">2019-12-25T08:14:07Z</dcterms:modified>
</cp:coreProperties>
</file>